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104036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957172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3-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4-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5-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Florian Fritz</a:t>
            </a:r>
          </a:p>
          <a:p>
            <a:r>
              <a:rPr lang="en-US" dirty="0">
                <a:solidFill>
                  <a:schemeClr val="bg2"/>
                </a:solidFill>
                <a:latin typeface="Abadi" panose="020B0604020104020204" pitchFamily="34" charset="0"/>
                <a:ea typeface="SF Pro" pitchFamily="2" charset="0"/>
                <a:cs typeface="SF Pro" pitchFamily="2" charset="0"/>
              </a:rPr>
              <a:t>15/02/2026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5452"/>
            <a:ext cx="10687961" cy="3427095"/>
          </a:xfrm>
          <a:prstGeom prst="rect">
            <a:avLst/>
          </a:prstGeom>
        </p:spPr>
        <p:txBody>
          <a:bodyPr/>
          <a:lstStyle/>
          <a:p>
            <a:r>
              <a:rPr lang="en-US" sz="2400" dirty="0">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 We mainly convert those outcomes into Training Labels with “1” means the booster successfully landed, “0” means it was unsuccessful. </a:t>
            </a:r>
          </a:p>
          <a:p>
            <a:endParaRPr lang="en-US" sz="2400" dirty="0">
              <a:latin typeface="Abadi" panose="020B0604020104020204" pitchFamily="34" charset="0"/>
            </a:endParaRPr>
          </a:p>
          <a:p>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2D66726D-5317-B83C-A163-DE015674E612}"/>
              </a:ext>
            </a:extLst>
          </p:cNvPr>
          <p:cNvSpPr txBox="1">
            <a:spLocks/>
          </p:cNvSpPr>
          <p:nvPr/>
        </p:nvSpPr>
        <p:spPr>
          <a:xfrm>
            <a:off x="820738" y="587902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4" action="ppaction://hlinkfile"/>
              </a:rPr>
              <a:t>Github</a:t>
            </a:r>
            <a:r>
              <a:rPr lang="en-US" dirty="0">
                <a:hlinkClick r:id="rId4" action="ppaction://hlinkfile"/>
              </a:rPr>
              <a:t> Link</a:t>
            </a: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183255"/>
          </a:xfrm>
          <a:prstGeom prst="rect">
            <a:avLst/>
          </a:prstGeom>
        </p:spPr>
        <p:txBody>
          <a:bodyPr lIns="91440" tIns="45720" rIns="91440" bIns="45720" anchor="t"/>
          <a:lstStyle/>
          <a:p>
            <a:pPr>
              <a:lnSpc>
                <a:spcPct val="100000"/>
              </a:lnSpc>
              <a:spcBef>
                <a:spcPts val="1400"/>
              </a:spcBef>
            </a:pPr>
            <a:r>
              <a:rPr lang="en-US" sz="2400" dirty="0">
                <a:latin typeface="Abadi" panose="020B0604020104020204" pitchFamily="34" charset="0"/>
              </a:rPr>
              <a:t>Charts were plotted: Flight Number vs. Payload Mass, Flight Number vs. Launch Site, Payload Mass vs. Launch Site, Orbit Type vs. Success Rate, Flight Number vs. Orbit Type, Payload Mass vs Orbit Type and Success Rate Yearly Trend Scatter plots show the relationship between variables. If a relationship exists, they could be used in machine learning model. Bar charts show comparisons among discrete categories. The goal is to show the relationship between the specific categories being compared and a measured value. Line charts show trends in data over time (time series).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A25E4946-D5F3-243C-AB69-9D3269187708}"/>
              </a:ext>
            </a:extLst>
          </p:cNvPr>
          <p:cNvSpPr txBox="1">
            <a:spLocks/>
          </p:cNvSpPr>
          <p:nvPr/>
        </p:nvSpPr>
        <p:spPr>
          <a:xfrm>
            <a:off x="820738" y="5477101"/>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ction="ppaction://hlinkfile"/>
              </a:rPr>
              <a:t>Github</a:t>
            </a:r>
            <a:r>
              <a:rPr lang="en-US" dirty="0">
                <a:hlinkClick r:id="rId3" action="ppaction://hlinkfile"/>
              </a:rPr>
              <a:t> Link</a:t>
            </a:r>
            <a:endParaRPr lang="en-US"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0654"/>
            <a:ext cx="9745589" cy="5335905"/>
          </a:xfrm>
          <a:prstGeom prst="rect">
            <a:avLst/>
          </a:prstGeom>
        </p:spPr>
        <p:txBody>
          <a:bodyPr lIns="91440" tIns="45720" rIns="91440" bIns="45720" anchor="t"/>
          <a:lstStyle/>
          <a:p>
            <a:pPr marL="0" indent="0">
              <a:lnSpc>
                <a:spcPct val="100000"/>
              </a:lnSpc>
              <a:spcBef>
                <a:spcPts val="1400"/>
              </a:spcBef>
              <a:buNone/>
            </a:pPr>
            <a:r>
              <a:rPr lang="en-US" sz="2000" dirty="0">
                <a:latin typeface="Abadi" panose="020B0604020104020204" pitchFamily="34" charset="0"/>
              </a:rPr>
              <a:t>Performed SQL queries: •</a:t>
            </a:r>
          </a:p>
          <a:p>
            <a:pPr lvl="1">
              <a:lnSpc>
                <a:spcPct val="100000"/>
              </a:lnSpc>
              <a:spcBef>
                <a:spcPts val="1400"/>
              </a:spcBef>
            </a:pPr>
            <a:r>
              <a:rPr lang="en-US" sz="1100" dirty="0">
                <a:latin typeface="Abadi" panose="020B0604020104020204" pitchFamily="34" charset="0"/>
              </a:rPr>
              <a:t>Displaying the names of the unique launch sites in the space mission </a:t>
            </a:r>
          </a:p>
          <a:p>
            <a:pPr lvl="1">
              <a:lnSpc>
                <a:spcPct val="100000"/>
              </a:lnSpc>
              <a:spcBef>
                <a:spcPts val="1400"/>
              </a:spcBef>
            </a:pPr>
            <a:r>
              <a:rPr lang="en-US" sz="1100" dirty="0">
                <a:latin typeface="Abadi" panose="020B0604020104020204" pitchFamily="34" charset="0"/>
              </a:rPr>
              <a:t>Displaying 5 records where launch sites begin with the string ‘CCA’ </a:t>
            </a:r>
          </a:p>
          <a:p>
            <a:pPr lvl="1">
              <a:lnSpc>
                <a:spcPct val="100000"/>
              </a:lnSpc>
              <a:spcBef>
                <a:spcPts val="1400"/>
              </a:spcBef>
            </a:pPr>
            <a:r>
              <a:rPr lang="en-US" sz="1100" dirty="0">
                <a:latin typeface="Abadi" panose="020B0604020104020204" pitchFamily="34" charset="0"/>
              </a:rPr>
              <a:t>Displaying the total payload mass carried by boosters launched by NASA (CRS) </a:t>
            </a:r>
          </a:p>
          <a:p>
            <a:pPr lvl="1">
              <a:lnSpc>
                <a:spcPct val="100000"/>
              </a:lnSpc>
              <a:spcBef>
                <a:spcPts val="1400"/>
              </a:spcBef>
            </a:pPr>
            <a:r>
              <a:rPr lang="en-US" sz="1100" dirty="0">
                <a:latin typeface="Abadi" panose="020B0604020104020204" pitchFamily="34" charset="0"/>
              </a:rPr>
              <a:t>Displaying average payload mass carried by booster version F9 v1.1  </a:t>
            </a:r>
          </a:p>
          <a:p>
            <a:pPr lvl="1">
              <a:lnSpc>
                <a:spcPct val="100000"/>
              </a:lnSpc>
              <a:spcBef>
                <a:spcPts val="1400"/>
              </a:spcBef>
            </a:pPr>
            <a:r>
              <a:rPr lang="en-US" sz="1100" dirty="0">
                <a:latin typeface="Abadi" panose="020B0604020104020204" pitchFamily="34" charset="0"/>
              </a:rPr>
              <a:t>Listing the date when the first successful landing outcome in ground pad was achieved </a:t>
            </a:r>
          </a:p>
          <a:p>
            <a:pPr lvl="1">
              <a:lnSpc>
                <a:spcPct val="100000"/>
              </a:lnSpc>
              <a:spcBef>
                <a:spcPts val="1400"/>
              </a:spcBef>
            </a:pPr>
            <a:r>
              <a:rPr lang="en-US" sz="1100" dirty="0">
                <a:latin typeface="Abadi" panose="020B0604020104020204" pitchFamily="34" charset="0"/>
              </a:rPr>
              <a:t>Listing the names of the boosters which have success in drone ship and have payload mass greater than 4000 but less than 6000 </a:t>
            </a:r>
          </a:p>
          <a:p>
            <a:pPr lvl="1">
              <a:lnSpc>
                <a:spcPct val="100000"/>
              </a:lnSpc>
              <a:spcBef>
                <a:spcPts val="1400"/>
              </a:spcBef>
            </a:pPr>
            <a:r>
              <a:rPr lang="en-US" sz="1100" dirty="0">
                <a:latin typeface="Abadi" panose="020B0604020104020204" pitchFamily="34" charset="0"/>
              </a:rPr>
              <a:t>Listing the total number of successful and failure mission outcomes </a:t>
            </a:r>
          </a:p>
          <a:p>
            <a:pPr lvl="1">
              <a:lnSpc>
                <a:spcPct val="100000"/>
              </a:lnSpc>
              <a:spcBef>
                <a:spcPts val="1400"/>
              </a:spcBef>
            </a:pPr>
            <a:r>
              <a:rPr lang="en-US" sz="1100" dirty="0">
                <a:latin typeface="Abadi" panose="020B0604020104020204" pitchFamily="34" charset="0"/>
              </a:rPr>
              <a:t>Listing the names of the booster versions which have carried the maximum payload mass </a:t>
            </a:r>
          </a:p>
          <a:p>
            <a:pPr lvl="1">
              <a:lnSpc>
                <a:spcPct val="100000"/>
              </a:lnSpc>
              <a:spcBef>
                <a:spcPts val="1400"/>
              </a:spcBef>
            </a:pPr>
            <a:r>
              <a:rPr lang="en-US" sz="1100" dirty="0">
                <a:latin typeface="Abadi" panose="020B0604020104020204" pitchFamily="34" charset="0"/>
              </a:rPr>
              <a:t>Listing the failed landing outcomes in drone ship, their booster versions and launch site names for the months in year 2015 </a:t>
            </a:r>
          </a:p>
          <a:p>
            <a:pPr lvl="1">
              <a:lnSpc>
                <a:spcPct val="100000"/>
              </a:lnSpc>
              <a:spcBef>
                <a:spcPts val="1400"/>
              </a:spcBef>
            </a:pPr>
            <a:r>
              <a:rPr lang="en-US" sz="1100" dirty="0">
                <a:latin typeface="Abadi" panose="020B0604020104020204" pitchFamily="34" charset="0"/>
              </a:rPr>
              <a:t>Ranking the count of landing outcomes (such as Failure (drone ship) or Success (ground pad)) between the date 2010-06-04 and 2017-03-20 in descending order </a:t>
            </a:r>
          </a:p>
          <a:p>
            <a:endParaRPr lang="en-US" sz="2000" dirty="0">
              <a:latin typeface="Abadi" panose="020B0604020104020204" pitchFamily="34" charset="0"/>
            </a:endParaRP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E9B53223-3839-29F7-1941-428CEF9F6988}"/>
              </a:ext>
            </a:extLst>
          </p:cNvPr>
          <p:cNvSpPr txBox="1">
            <a:spLocks/>
          </p:cNvSpPr>
          <p:nvPr/>
        </p:nvSpPr>
        <p:spPr>
          <a:xfrm>
            <a:off x="820738" y="567734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4" action="ppaction://hlinkfile"/>
              </a:rPr>
              <a:t>Github</a:t>
            </a:r>
            <a:r>
              <a:rPr lang="en-US" dirty="0">
                <a:hlinkClick r:id="rId4" action="ppaction://hlinkfile"/>
              </a:rPr>
              <a:t> Link</a:t>
            </a:r>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9614"/>
            <a:ext cx="10515600" cy="4351338"/>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Markers of all Launch Sites: </a:t>
            </a:r>
          </a:p>
          <a:p>
            <a:pPr lvl="1">
              <a:lnSpc>
                <a:spcPct val="100000"/>
              </a:lnSpc>
              <a:spcBef>
                <a:spcPts val="1400"/>
              </a:spcBef>
              <a:buFontTx/>
              <a:buChar char="-"/>
            </a:pPr>
            <a:r>
              <a:rPr lang="en-US" sz="1600" dirty="0">
                <a:latin typeface="Abadi" panose="020B0604020104020204" pitchFamily="34" charset="0"/>
              </a:rPr>
              <a:t>Added Marker with Circle, Popup Label and Text Label of NASA Johnson Space Center using its latitude and longitude coordinates as a start location. </a:t>
            </a:r>
          </a:p>
          <a:p>
            <a:pPr lvl="1">
              <a:lnSpc>
                <a:spcPct val="100000"/>
              </a:lnSpc>
              <a:spcBef>
                <a:spcPts val="1400"/>
              </a:spcBef>
              <a:buFontTx/>
              <a:buChar char="-"/>
            </a:pPr>
            <a:r>
              <a:rPr lang="en-US" sz="1600" dirty="0">
                <a:latin typeface="Abadi" panose="020B0604020104020204" pitchFamily="34" charset="0"/>
              </a:rPr>
              <a:t>Added Markers with Circle, Popup Label and Text Label of all Launch Sites using their latitude and longitude coordinates to show their geographical locations and proximity to Equator and coasts. </a:t>
            </a:r>
          </a:p>
          <a:p>
            <a:pPr marL="0" indent="0">
              <a:lnSpc>
                <a:spcPct val="100000"/>
              </a:lnSpc>
              <a:spcBef>
                <a:spcPts val="1400"/>
              </a:spcBef>
              <a:buNone/>
            </a:pPr>
            <a:r>
              <a:rPr lang="en-US" sz="2000" dirty="0" err="1">
                <a:latin typeface="Abadi" panose="020B0604020104020204" pitchFamily="34" charset="0"/>
              </a:rPr>
              <a:t>Coloured</a:t>
            </a:r>
            <a:r>
              <a:rPr lang="en-US" sz="2000" dirty="0">
                <a:latin typeface="Abadi" panose="020B0604020104020204" pitchFamily="34" charset="0"/>
              </a:rPr>
              <a:t> Markers of the launch outcomes for each Launch Site: </a:t>
            </a:r>
          </a:p>
          <a:p>
            <a:pPr lvl="1">
              <a:lnSpc>
                <a:spcPct val="100000"/>
              </a:lnSpc>
              <a:spcBef>
                <a:spcPts val="1400"/>
              </a:spcBef>
              <a:buFontTx/>
              <a:buChar char="-"/>
            </a:pPr>
            <a:r>
              <a:rPr lang="en-US" sz="1600" dirty="0">
                <a:latin typeface="Abadi" panose="020B0604020104020204" pitchFamily="34" charset="0"/>
              </a:rPr>
              <a:t>Added </a:t>
            </a:r>
            <a:r>
              <a:rPr lang="en-US" sz="1600" dirty="0" err="1">
                <a:latin typeface="Abadi" panose="020B0604020104020204" pitchFamily="34" charset="0"/>
              </a:rPr>
              <a:t>coloured</a:t>
            </a:r>
            <a:r>
              <a:rPr lang="en-US" sz="1600" dirty="0">
                <a:latin typeface="Abadi" panose="020B0604020104020204" pitchFamily="34" charset="0"/>
              </a:rPr>
              <a:t> Markers of success (Green) and failed (Red) launches using Marker Cluster to identify which launch sites have relatively high success rates. </a:t>
            </a:r>
          </a:p>
          <a:p>
            <a:pPr marL="0" indent="0">
              <a:lnSpc>
                <a:spcPct val="100000"/>
              </a:lnSpc>
              <a:spcBef>
                <a:spcPts val="1400"/>
              </a:spcBef>
              <a:buNone/>
            </a:pPr>
            <a:r>
              <a:rPr lang="en-US" sz="2000" dirty="0">
                <a:latin typeface="Abadi" panose="020B0604020104020204" pitchFamily="34" charset="0"/>
              </a:rPr>
              <a:t>Distances between a Launch Site to its proximities: </a:t>
            </a:r>
          </a:p>
          <a:p>
            <a:pPr lvl="1">
              <a:lnSpc>
                <a:spcPct val="100000"/>
              </a:lnSpc>
              <a:spcBef>
                <a:spcPts val="1400"/>
              </a:spcBef>
              <a:buFontTx/>
              <a:buChar char="-"/>
            </a:pPr>
            <a:r>
              <a:rPr lang="en-US" sz="1600" dirty="0">
                <a:latin typeface="Abadi" panose="020B0604020104020204" pitchFamily="34" charset="0"/>
              </a:rPr>
              <a:t>Added </a:t>
            </a:r>
            <a:r>
              <a:rPr lang="en-US" sz="1600" dirty="0" err="1">
                <a:latin typeface="Abadi" panose="020B0604020104020204" pitchFamily="34" charset="0"/>
              </a:rPr>
              <a:t>coloured</a:t>
            </a:r>
            <a:r>
              <a:rPr lang="en-US" sz="1600" dirty="0">
                <a:latin typeface="Abadi" panose="020B0604020104020204" pitchFamily="34" charset="0"/>
              </a:rPr>
              <a:t> Lines to show distances between the Launch Site KSC LC-39A (as an example) and its proximities like Railway, Highway, Coastline and Closest City. </a:t>
            </a: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C51CA53B-250A-547F-4B5A-9F646DEAADCE}"/>
              </a:ext>
            </a:extLst>
          </p:cNvPr>
          <p:cNvSpPr txBox="1">
            <a:spLocks/>
          </p:cNvSpPr>
          <p:nvPr/>
        </p:nvSpPr>
        <p:spPr>
          <a:xfrm>
            <a:off x="820738" y="567734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ction="ppaction://hlinkfile"/>
              </a:rPr>
              <a:t>Github</a:t>
            </a:r>
            <a:r>
              <a:rPr lang="en-US" dirty="0">
                <a:hlinkClick r:id="rId3" action="ppaction://hlinkfile"/>
              </a:rPr>
              <a:t> Link</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0505"/>
            <a:ext cx="9745589" cy="4351338"/>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Sites Dropdown List: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Added a dropdown list to enable Launch Site selection.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Pie Chart showing Success Launches (All Sites/Certain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Added a pie chart to show the total successful launches count for all sites and the Success vs. Failed counts for the site, if a specific Launch Site was selected.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Slider of Payload Mass Range: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Added a slider to select Payload range.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Chart of Payload Mass vs. Success Rate for the different Booster Versions: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Added a scatter chart to show the correlation between Payload and Launch Success.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0FAB1AE0-C555-F863-E795-1175CB8338CA}"/>
              </a:ext>
            </a:extLst>
          </p:cNvPr>
          <p:cNvSpPr txBox="1">
            <a:spLocks/>
          </p:cNvSpPr>
          <p:nvPr/>
        </p:nvSpPr>
        <p:spPr>
          <a:xfrm>
            <a:off x="820738" y="567734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ction="ppaction://hlinkfile"/>
              </a:rPr>
              <a:t>Github</a:t>
            </a:r>
            <a:r>
              <a:rPr lang="en-US" dirty="0">
                <a:hlinkClick r:id="rId3" action="ppaction://hlinkfile"/>
              </a:rPr>
              <a:t> Link</a:t>
            </a:r>
            <a:endParaRPr lang="en-US" dirty="0"/>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3AC0F6F8-FA5B-EFD1-A4E7-8B79993235F5}"/>
              </a:ext>
            </a:extLst>
          </p:cNvPr>
          <p:cNvSpPr txBox="1">
            <a:spLocks/>
          </p:cNvSpPr>
          <p:nvPr/>
        </p:nvSpPr>
        <p:spPr>
          <a:xfrm>
            <a:off x="820738" y="567734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ction="ppaction://hlinkfile"/>
              </a:rPr>
              <a:t>Github</a:t>
            </a:r>
            <a:r>
              <a:rPr lang="en-US" dirty="0">
                <a:hlinkClick r:id="rId3" action="ppaction://hlinkfile"/>
              </a:rPr>
              <a:t> Link</a:t>
            </a:r>
            <a:endParaRPr lang="en-US" dirty="0"/>
          </a:p>
          <a:p>
            <a:endParaRPr lang="en-US" dirty="0"/>
          </a:p>
        </p:txBody>
      </p:sp>
      <p:sp>
        <p:nvSpPr>
          <p:cNvPr id="6" name="Content Placeholder 4">
            <a:extLst>
              <a:ext uri="{FF2B5EF4-FFF2-40B4-BE49-F238E27FC236}">
                <a16:creationId xmlns:a16="http://schemas.microsoft.com/office/drawing/2014/main" id="{DA8D49E1-786A-D198-CA5F-8191B6B352B0}"/>
              </a:ext>
            </a:extLst>
          </p:cNvPr>
          <p:cNvSpPr txBox="1">
            <a:spLocks/>
          </p:cNvSpPr>
          <p:nvPr/>
        </p:nvSpPr>
        <p:spPr>
          <a:xfrm>
            <a:off x="855662" y="1586593"/>
            <a:ext cx="10515600" cy="368481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0B9DEBAD-0118-2592-093A-2D26ECA511C1}"/>
              </a:ext>
            </a:extLst>
          </p:cNvPr>
          <p:cNvSpPr/>
          <p:nvPr/>
        </p:nvSpPr>
        <p:spPr>
          <a:xfrm>
            <a:off x="1501458"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NumPy</a:t>
            </a:r>
            <a:r>
              <a:rPr lang="fr-FR" sz="1200" dirty="0"/>
              <a:t> </a:t>
            </a:r>
            <a:r>
              <a:rPr lang="fr-FR" sz="1200" dirty="0" err="1"/>
              <a:t>array</a:t>
            </a:r>
            <a:r>
              <a:rPr lang="fr-FR" sz="1200" dirty="0"/>
              <a:t> </a:t>
            </a:r>
            <a:r>
              <a:rPr lang="fr-FR" sz="1200" dirty="0" err="1"/>
              <a:t>from</a:t>
            </a:r>
            <a:r>
              <a:rPr lang="fr-FR" sz="1200" dirty="0"/>
              <a:t> the </a:t>
            </a:r>
            <a:r>
              <a:rPr lang="fr-FR" sz="1200" dirty="0" err="1"/>
              <a:t>column</a:t>
            </a:r>
            <a:r>
              <a:rPr lang="fr-FR" sz="1200" dirty="0"/>
              <a:t> « Class » in data</a:t>
            </a:r>
          </a:p>
        </p:txBody>
      </p:sp>
      <p:sp>
        <p:nvSpPr>
          <p:cNvPr id="8" name="Rectangle 7">
            <a:extLst>
              <a:ext uri="{FF2B5EF4-FFF2-40B4-BE49-F238E27FC236}">
                <a16:creationId xmlns:a16="http://schemas.microsoft.com/office/drawing/2014/main" id="{ED7576E2-E236-F141-5D82-98955B2845A1}"/>
              </a:ext>
            </a:extLst>
          </p:cNvPr>
          <p:cNvSpPr/>
          <p:nvPr/>
        </p:nvSpPr>
        <p:spPr>
          <a:xfrm>
            <a:off x="3977004"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Standardizing</a:t>
            </a:r>
            <a:r>
              <a:rPr lang="fr-FR" sz="1200" dirty="0"/>
              <a:t> the data </a:t>
            </a:r>
            <a:r>
              <a:rPr lang="fr-FR" sz="1200" dirty="0" err="1"/>
              <a:t>with</a:t>
            </a:r>
            <a:r>
              <a:rPr lang="fr-FR" sz="1200" dirty="0"/>
              <a:t> </a:t>
            </a:r>
            <a:r>
              <a:rPr lang="fr-FR" sz="1200" dirty="0" err="1"/>
              <a:t>StandardScaler</a:t>
            </a:r>
            <a:r>
              <a:rPr lang="fr-FR" sz="1200" dirty="0"/>
              <a:t>, </a:t>
            </a:r>
            <a:r>
              <a:rPr lang="fr-FR" sz="1200" dirty="0" err="1"/>
              <a:t>then</a:t>
            </a:r>
            <a:r>
              <a:rPr lang="fr-FR" sz="1200" dirty="0"/>
              <a:t> </a:t>
            </a:r>
            <a:r>
              <a:rPr lang="fr-FR" sz="1200" dirty="0" err="1"/>
              <a:t>fitting</a:t>
            </a:r>
            <a:r>
              <a:rPr lang="fr-FR" sz="1200" dirty="0"/>
              <a:t> and </a:t>
            </a:r>
            <a:r>
              <a:rPr lang="fr-FR" sz="1200" dirty="0" err="1"/>
              <a:t>transform</a:t>
            </a:r>
            <a:r>
              <a:rPr lang="fr-FR" sz="1200" dirty="0"/>
              <a:t> </a:t>
            </a:r>
            <a:r>
              <a:rPr lang="fr-FR" sz="1200" dirty="0" err="1"/>
              <a:t>it</a:t>
            </a:r>
            <a:endParaRPr lang="fr-FR" sz="1200" dirty="0"/>
          </a:p>
        </p:txBody>
      </p:sp>
      <p:sp>
        <p:nvSpPr>
          <p:cNvPr id="9" name="Rectangle 8">
            <a:extLst>
              <a:ext uri="{FF2B5EF4-FFF2-40B4-BE49-F238E27FC236}">
                <a16:creationId xmlns:a16="http://schemas.microsoft.com/office/drawing/2014/main" id="{10201EF0-F467-9AF0-52BF-B1928B5127BE}"/>
              </a:ext>
            </a:extLst>
          </p:cNvPr>
          <p:cNvSpPr/>
          <p:nvPr/>
        </p:nvSpPr>
        <p:spPr>
          <a:xfrm>
            <a:off x="6509702"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Splitting</a:t>
            </a:r>
            <a:r>
              <a:rPr lang="fr-FR" sz="1200" dirty="0"/>
              <a:t> the data </a:t>
            </a:r>
            <a:r>
              <a:rPr lang="fr-FR" sz="1200" dirty="0" err="1"/>
              <a:t>into</a:t>
            </a:r>
            <a:r>
              <a:rPr lang="fr-FR" sz="1200" dirty="0"/>
              <a:t> training and </a:t>
            </a:r>
            <a:r>
              <a:rPr lang="fr-FR" sz="1200" dirty="0" err="1"/>
              <a:t>testing</a:t>
            </a:r>
            <a:r>
              <a:rPr lang="fr-FR" sz="1200" dirty="0"/>
              <a:t> set</a:t>
            </a:r>
          </a:p>
        </p:txBody>
      </p:sp>
      <p:sp>
        <p:nvSpPr>
          <p:cNvPr id="10" name="Rectangle 9">
            <a:extLst>
              <a:ext uri="{FF2B5EF4-FFF2-40B4-BE49-F238E27FC236}">
                <a16:creationId xmlns:a16="http://schemas.microsoft.com/office/drawing/2014/main" id="{18F6DD81-DEE7-FDDE-18B5-089615D1F800}"/>
              </a:ext>
            </a:extLst>
          </p:cNvPr>
          <p:cNvSpPr/>
          <p:nvPr/>
        </p:nvSpPr>
        <p:spPr>
          <a:xfrm>
            <a:off x="9042400"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gridSearchCV</a:t>
            </a:r>
            <a:r>
              <a:rPr lang="fr-FR" sz="1200" dirty="0"/>
              <a:t> </a:t>
            </a:r>
            <a:r>
              <a:rPr lang="fr-FR" sz="1200" dirty="0" err="1"/>
              <a:t>with</a:t>
            </a:r>
            <a:r>
              <a:rPr lang="fr-FR" sz="1200" dirty="0"/>
              <a:t> cv=10 to </a:t>
            </a:r>
            <a:r>
              <a:rPr lang="fr-FR" sz="1200" dirty="0" err="1"/>
              <a:t>find</a:t>
            </a:r>
            <a:r>
              <a:rPr lang="fr-FR" sz="1200" dirty="0"/>
              <a:t> best </a:t>
            </a:r>
            <a:r>
              <a:rPr lang="fr-FR" sz="1200" dirty="0" err="1"/>
              <a:t>parameters</a:t>
            </a:r>
            <a:endParaRPr lang="fr-FR" sz="1200" dirty="0"/>
          </a:p>
        </p:txBody>
      </p:sp>
      <p:sp>
        <p:nvSpPr>
          <p:cNvPr id="11" name="Rectangle 10">
            <a:extLst>
              <a:ext uri="{FF2B5EF4-FFF2-40B4-BE49-F238E27FC236}">
                <a16:creationId xmlns:a16="http://schemas.microsoft.com/office/drawing/2014/main" id="{BB2B8E2F-0F6D-1F5A-3860-2ADFC5B8F224}"/>
              </a:ext>
            </a:extLst>
          </p:cNvPr>
          <p:cNvSpPr/>
          <p:nvPr/>
        </p:nvSpPr>
        <p:spPr>
          <a:xfrm>
            <a:off x="9042400"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Applying</a:t>
            </a:r>
            <a:r>
              <a:rPr lang="fr-FR" sz="1200" dirty="0"/>
              <a:t> </a:t>
            </a:r>
            <a:r>
              <a:rPr lang="fr-FR" sz="1200" dirty="0" err="1"/>
              <a:t>GridSearchCv</a:t>
            </a:r>
            <a:r>
              <a:rPr lang="fr-FR" sz="1200" dirty="0"/>
              <a:t> on </a:t>
            </a:r>
            <a:r>
              <a:rPr lang="fr-FR" sz="1200" dirty="0" err="1"/>
              <a:t>LogReg</a:t>
            </a:r>
            <a:r>
              <a:rPr lang="fr-FR" sz="1200" dirty="0"/>
              <a:t>, SVM, </a:t>
            </a:r>
            <a:r>
              <a:rPr lang="fr-FR" sz="1200" dirty="0" err="1"/>
              <a:t>Decision</a:t>
            </a:r>
            <a:r>
              <a:rPr lang="fr-FR" sz="1200" dirty="0"/>
              <a:t> </a:t>
            </a:r>
            <a:r>
              <a:rPr lang="fr-FR" sz="1200" dirty="0" err="1"/>
              <a:t>Tree</a:t>
            </a:r>
            <a:r>
              <a:rPr lang="fr-FR" sz="1200" dirty="0"/>
              <a:t> and KNN </a:t>
            </a:r>
            <a:r>
              <a:rPr lang="fr-FR" sz="1200" dirty="0" err="1"/>
              <a:t>models</a:t>
            </a:r>
            <a:endParaRPr lang="fr-FR" sz="1200" dirty="0"/>
          </a:p>
        </p:txBody>
      </p:sp>
      <p:sp>
        <p:nvSpPr>
          <p:cNvPr id="12" name="Rectangle 11">
            <a:extLst>
              <a:ext uri="{FF2B5EF4-FFF2-40B4-BE49-F238E27FC236}">
                <a16:creationId xmlns:a16="http://schemas.microsoft.com/office/drawing/2014/main" id="{B07B04C6-84E7-26DD-10BD-01368266C73E}"/>
              </a:ext>
            </a:extLst>
          </p:cNvPr>
          <p:cNvSpPr/>
          <p:nvPr/>
        </p:nvSpPr>
        <p:spPr>
          <a:xfrm>
            <a:off x="6509702"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Calculating</a:t>
            </a:r>
            <a:r>
              <a:rPr lang="fr-FR" sz="1200" dirty="0"/>
              <a:t> the </a:t>
            </a:r>
            <a:r>
              <a:rPr lang="fr-FR" sz="1200" dirty="0" err="1"/>
              <a:t>accuracy</a:t>
            </a:r>
            <a:r>
              <a:rPr lang="fr-FR" sz="1200" dirty="0"/>
              <a:t> on the test data </a:t>
            </a:r>
            <a:r>
              <a:rPr lang="fr-FR" sz="1200" dirty="0" err="1"/>
              <a:t>using</a:t>
            </a:r>
            <a:r>
              <a:rPr lang="fr-FR" sz="1200" dirty="0"/>
              <a:t> the .score() </a:t>
            </a:r>
            <a:r>
              <a:rPr lang="fr-FR" sz="1200" dirty="0" err="1"/>
              <a:t>method</a:t>
            </a:r>
            <a:endParaRPr lang="fr-FR" sz="1200" dirty="0"/>
          </a:p>
        </p:txBody>
      </p:sp>
      <p:sp>
        <p:nvSpPr>
          <p:cNvPr id="13" name="Rectangle 12">
            <a:extLst>
              <a:ext uri="{FF2B5EF4-FFF2-40B4-BE49-F238E27FC236}">
                <a16:creationId xmlns:a16="http://schemas.microsoft.com/office/drawing/2014/main" id="{7FE70F35-0828-0E9F-C7AD-A1047300BB9E}"/>
              </a:ext>
            </a:extLst>
          </p:cNvPr>
          <p:cNvSpPr/>
          <p:nvPr/>
        </p:nvSpPr>
        <p:spPr>
          <a:xfrm>
            <a:off x="3977004"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Examining</a:t>
            </a:r>
            <a:r>
              <a:rPr lang="fr-FR" sz="1200" dirty="0"/>
              <a:t> the confusion matrix for all the </a:t>
            </a:r>
            <a:r>
              <a:rPr lang="fr-FR" sz="1200" dirty="0" err="1"/>
              <a:t>models</a:t>
            </a:r>
            <a:endParaRPr lang="fr-FR" sz="1200" dirty="0"/>
          </a:p>
        </p:txBody>
      </p:sp>
      <p:sp>
        <p:nvSpPr>
          <p:cNvPr id="14" name="Rectangle 13">
            <a:extLst>
              <a:ext uri="{FF2B5EF4-FFF2-40B4-BE49-F238E27FC236}">
                <a16:creationId xmlns:a16="http://schemas.microsoft.com/office/drawing/2014/main" id="{CDCA89F7-D6C4-8D53-2F35-08F16B8F1ECF}"/>
              </a:ext>
            </a:extLst>
          </p:cNvPr>
          <p:cNvSpPr/>
          <p:nvPr/>
        </p:nvSpPr>
        <p:spPr>
          <a:xfrm>
            <a:off x="1501458"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Finding</a:t>
            </a:r>
            <a:r>
              <a:rPr lang="fr-FR" sz="1200" dirty="0"/>
              <a:t> the </a:t>
            </a:r>
            <a:r>
              <a:rPr lang="fr-FR" sz="1200" dirty="0" err="1"/>
              <a:t>method</a:t>
            </a:r>
            <a:r>
              <a:rPr lang="fr-FR" sz="1200" dirty="0"/>
              <a:t> </a:t>
            </a:r>
            <a:r>
              <a:rPr lang="fr-FR" sz="1200" dirty="0" err="1"/>
              <a:t>performs</a:t>
            </a:r>
            <a:r>
              <a:rPr lang="fr-FR" sz="1200" dirty="0"/>
              <a:t> best by </a:t>
            </a:r>
            <a:r>
              <a:rPr lang="fr-FR" sz="1200" dirty="0" err="1"/>
              <a:t>examining</a:t>
            </a:r>
            <a:r>
              <a:rPr lang="fr-FR" sz="1200" dirty="0"/>
              <a:t> the </a:t>
            </a:r>
            <a:r>
              <a:rPr lang="fr-FR" sz="1200" dirty="0" err="1"/>
              <a:t>Jaccard_score</a:t>
            </a:r>
            <a:r>
              <a:rPr lang="fr-FR" sz="1200" dirty="0"/>
              <a:t> and F1_score </a:t>
            </a:r>
            <a:r>
              <a:rPr lang="fr-FR" sz="1200" dirty="0" err="1"/>
              <a:t>metrics</a:t>
            </a:r>
            <a:endParaRPr lang="fr-FR" sz="1200" dirty="0"/>
          </a:p>
        </p:txBody>
      </p:sp>
      <p:sp>
        <p:nvSpPr>
          <p:cNvPr id="15" name="Flèche : droite 14">
            <a:extLst>
              <a:ext uri="{FF2B5EF4-FFF2-40B4-BE49-F238E27FC236}">
                <a16:creationId xmlns:a16="http://schemas.microsoft.com/office/drawing/2014/main" id="{63A86B2C-4728-03E8-C1F9-5817ED879062}"/>
              </a:ext>
            </a:extLst>
          </p:cNvPr>
          <p:cNvSpPr/>
          <p:nvPr/>
        </p:nvSpPr>
        <p:spPr>
          <a:xfrm>
            <a:off x="321167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FEACEF1E-04CC-A28E-12A7-AA1BE83C9638}"/>
              </a:ext>
            </a:extLst>
          </p:cNvPr>
          <p:cNvSpPr/>
          <p:nvPr/>
        </p:nvSpPr>
        <p:spPr>
          <a:xfrm>
            <a:off x="5745480"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455C8A36-3F49-63C9-4782-E98CE10A59B3}"/>
              </a:ext>
            </a:extLst>
          </p:cNvPr>
          <p:cNvSpPr/>
          <p:nvPr/>
        </p:nvSpPr>
        <p:spPr>
          <a:xfrm>
            <a:off x="824849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D6C0E26C-4034-ECD2-BC1E-CAD12808F0ED}"/>
              </a:ext>
            </a:extLst>
          </p:cNvPr>
          <p:cNvSpPr/>
          <p:nvPr/>
        </p:nvSpPr>
        <p:spPr>
          <a:xfrm rot="10800000">
            <a:off x="8248491" y="4084321"/>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F1B95A25-500A-2DE8-499C-4934AF116556}"/>
              </a:ext>
            </a:extLst>
          </p:cNvPr>
          <p:cNvSpPr/>
          <p:nvPr/>
        </p:nvSpPr>
        <p:spPr>
          <a:xfrm rot="10800000">
            <a:off x="5717931" y="4074163"/>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30069195-9567-9B56-65BD-335386C02C7D}"/>
              </a:ext>
            </a:extLst>
          </p:cNvPr>
          <p:cNvSpPr/>
          <p:nvPr/>
        </p:nvSpPr>
        <p:spPr>
          <a:xfrm rot="10800000">
            <a:off x="3183095" y="4074163"/>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CA76851B-4B38-A9AF-49BE-7F1688B68250}"/>
              </a:ext>
            </a:extLst>
          </p:cNvPr>
          <p:cNvSpPr/>
          <p:nvPr/>
        </p:nvSpPr>
        <p:spPr>
          <a:xfrm rot="5400000">
            <a:off x="9613900" y="3292746"/>
            <a:ext cx="421639"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descr="Une image contenant texte, capture d’écran, ligne, Tracé&#10;&#10;Le contenu généré par l’IA peut être incorrect.">
            <a:extLst>
              <a:ext uri="{FF2B5EF4-FFF2-40B4-BE49-F238E27FC236}">
                <a16:creationId xmlns:a16="http://schemas.microsoft.com/office/drawing/2014/main" id="{F9BE988F-A697-AE01-02C1-DF35D8187075}"/>
              </a:ext>
            </a:extLst>
          </p:cNvPr>
          <p:cNvPicPr>
            <a:picLocks noChangeAspect="1"/>
          </p:cNvPicPr>
          <p:nvPr/>
        </p:nvPicPr>
        <p:blipFill>
          <a:blip r:embed="rId3"/>
          <a:stretch>
            <a:fillRect/>
          </a:stretch>
        </p:blipFill>
        <p:spPr>
          <a:xfrm>
            <a:off x="361149" y="1910554"/>
            <a:ext cx="11469701" cy="2305372"/>
          </a:xfrm>
          <a:prstGeom prst="rect">
            <a:avLst/>
          </a:prstGeom>
        </p:spPr>
      </p:pic>
      <p:sp>
        <p:nvSpPr>
          <p:cNvPr id="7" name="ZoneTexte 6">
            <a:extLst>
              <a:ext uri="{FF2B5EF4-FFF2-40B4-BE49-F238E27FC236}">
                <a16:creationId xmlns:a16="http://schemas.microsoft.com/office/drawing/2014/main" id="{66D312CB-186B-243B-7DE1-9BA92330C518}"/>
              </a:ext>
            </a:extLst>
          </p:cNvPr>
          <p:cNvSpPr txBox="1"/>
          <p:nvPr/>
        </p:nvSpPr>
        <p:spPr>
          <a:xfrm>
            <a:off x="361149" y="4490720"/>
            <a:ext cx="11469701" cy="1477328"/>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The earliest flights all failed while the latest flights all succeeded.</a:t>
            </a:r>
          </a:p>
          <a:p>
            <a:r>
              <a:rPr lang="en-US" dirty="0">
                <a:latin typeface="Abadi" panose="020B0604020104020204" pitchFamily="34" charset="0"/>
              </a:rPr>
              <a:t>• The CCAFS SLC 40 launch site has about a half of all launches.</a:t>
            </a:r>
          </a:p>
          <a:p>
            <a:r>
              <a:rPr lang="en-US" dirty="0">
                <a:latin typeface="Abadi" panose="020B0604020104020204" pitchFamily="34" charset="0"/>
              </a:rPr>
              <a:t>• VAFB SLC 4E and KSC LC 39A have higher success rates.</a:t>
            </a:r>
          </a:p>
          <a:p>
            <a:r>
              <a:rPr lang="en-US" dirty="0">
                <a:latin typeface="Abadi" panose="020B0604020104020204" pitchFamily="34" charset="0"/>
              </a:rPr>
              <a:t>• It can be assumed that each new launch has a higher rate of success.</a:t>
            </a:r>
            <a:endParaRPr lang="fr-FR"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descr="Une image contenant ligne, Tracé, texte, diagramme&#10;&#10;Le contenu généré par l’IA peut être incorrect.">
            <a:extLst>
              <a:ext uri="{FF2B5EF4-FFF2-40B4-BE49-F238E27FC236}">
                <a16:creationId xmlns:a16="http://schemas.microsoft.com/office/drawing/2014/main" id="{8F6E61E3-1B8F-744B-8F6F-DC597D33A6D4}"/>
              </a:ext>
            </a:extLst>
          </p:cNvPr>
          <p:cNvPicPr>
            <a:picLocks noChangeAspect="1"/>
          </p:cNvPicPr>
          <p:nvPr/>
        </p:nvPicPr>
        <p:blipFill>
          <a:blip r:embed="rId3"/>
          <a:stretch>
            <a:fillRect/>
          </a:stretch>
        </p:blipFill>
        <p:spPr>
          <a:xfrm>
            <a:off x="361149" y="1905157"/>
            <a:ext cx="11469701" cy="2295845"/>
          </a:xfrm>
          <a:prstGeom prst="rect">
            <a:avLst/>
          </a:prstGeom>
        </p:spPr>
      </p:pic>
      <p:sp>
        <p:nvSpPr>
          <p:cNvPr id="7" name="ZoneTexte 6">
            <a:extLst>
              <a:ext uri="{FF2B5EF4-FFF2-40B4-BE49-F238E27FC236}">
                <a16:creationId xmlns:a16="http://schemas.microsoft.com/office/drawing/2014/main" id="{93DEE696-B16F-B7CA-65EA-A5EEDE461AE7}"/>
              </a:ext>
            </a:extLst>
          </p:cNvPr>
          <p:cNvSpPr txBox="1"/>
          <p:nvPr/>
        </p:nvSpPr>
        <p:spPr>
          <a:xfrm>
            <a:off x="361149" y="4429760"/>
            <a:ext cx="11469701" cy="1477328"/>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For every launch site the higher the payload mass, the higher the success</a:t>
            </a:r>
          </a:p>
          <a:p>
            <a:r>
              <a:rPr lang="en-US" dirty="0">
                <a:latin typeface="Abadi" panose="020B0604020104020204" pitchFamily="34" charset="0"/>
              </a:rPr>
              <a:t>rate.</a:t>
            </a:r>
          </a:p>
          <a:p>
            <a:r>
              <a:rPr lang="en-US" dirty="0">
                <a:latin typeface="Abadi" panose="020B0604020104020204" pitchFamily="34" charset="0"/>
              </a:rPr>
              <a:t>• Most of the launches with payload mass over 7000 kg were successful.</a:t>
            </a:r>
          </a:p>
          <a:p>
            <a:r>
              <a:rPr lang="en-US" dirty="0">
                <a:latin typeface="Abadi" panose="020B0604020104020204" pitchFamily="34" charset="0"/>
              </a:rPr>
              <a:t>• KSC LC 39A has a 100% success rate for payload mass under 5500 kg too.</a:t>
            </a:r>
            <a:endParaRPr lang="fr-FR"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descr="Une image contenant texte, capture d’écran, Caractère coloré, Police&#10;&#10;Le contenu généré par l’IA peut être incorrect.">
            <a:extLst>
              <a:ext uri="{FF2B5EF4-FFF2-40B4-BE49-F238E27FC236}">
                <a16:creationId xmlns:a16="http://schemas.microsoft.com/office/drawing/2014/main" id="{982A9D61-2ACF-B889-3B4D-2338A9CADBEB}"/>
              </a:ext>
            </a:extLst>
          </p:cNvPr>
          <p:cNvPicPr>
            <a:picLocks noChangeAspect="1"/>
          </p:cNvPicPr>
          <p:nvPr/>
        </p:nvPicPr>
        <p:blipFill>
          <a:blip r:embed="rId3"/>
          <a:stretch>
            <a:fillRect/>
          </a:stretch>
        </p:blipFill>
        <p:spPr>
          <a:xfrm>
            <a:off x="6964086" y="1832336"/>
            <a:ext cx="3953427" cy="3924848"/>
          </a:xfrm>
          <a:prstGeom prst="rect">
            <a:avLst/>
          </a:prstGeom>
        </p:spPr>
      </p:pic>
      <p:sp>
        <p:nvSpPr>
          <p:cNvPr id="7" name="ZoneTexte 6">
            <a:extLst>
              <a:ext uri="{FF2B5EF4-FFF2-40B4-BE49-F238E27FC236}">
                <a16:creationId xmlns:a16="http://schemas.microsoft.com/office/drawing/2014/main" id="{B363DF1D-7551-F02F-C394-150457299A0A}"/>
              </a:ext>
            </a:extLst>
          </p:cNvPr>
          <p:cNvSpPr txBox="1"/>
          <p:nvPr/>
        </p:nvSpPr>
        <p:spPr>
          <a:xfrm>
            <a:off x="770011" y="1615440"/>
            <a:ext cx="5894949" cy="2308324"/>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Orbits with 100% success rate:</a:t>
            </a:r>
          </a:p>
          <a:p>
            <a:r>
              <a:rPr lang="en-US" dirty="0">
                <a:latin typeface="Abadi" panose="020B0604020104020204" pitchFamily="34" charset="0"/>
              </a:rPr>
              <a:t>- ES-L1, GEO, HEO, SSO</a:t>
            </a:r>
          </a:p>
          <a:p>
            <a:r>
              <a:rPr lang="en-US" dirty="0">
                <a:latin typeface="Abadi" panose="020B0604020104020204" pitchFamily="34" charset="0"/>
              </a:rPr>
              <a:t>• Orbits with 0% success rate:</a:t>
            </a:r>
          </a:p>
          <a:p>
            <a:r>
              <a:rPr lang="en-US" dirty="0">
                <a:latin typeface="Abadi" panose="020B0604020104020204" pitchFamily="34" charset="0"/>
              </a:rPr>
              <a:t>- SO</a:t>
            </a:r>
          </a:p>
          <a:p>
            <a:r>
              <a:rPr lang="en-US" dirty="0">
                <a:latin typeface="Abadi" panose="020B0604020104020204" pitchFamily="34" charset="0"/>
              </a:rPr>
              <a:t>• Orbits with success rate</a:t>
            </a:r>
          </a:p>
          <a:p>
            <a:r>
              <a:rPr lang="en-US" dirty="0">
                <a:latin typeface="Abadi" panose="020B0604020104020204" pitchFamily="34" charset="0"/>
              </a:rPr>
              <a:t>between 50% and 85%:</a:t>
            </a:r>
          </a:p>
          <a:p>
            <a:r>
              <a:rPr lang="en-US" dirty="0">
                <a:latin typeface="Abadi" panose="020B0604020104020204" pitchFamily="34" charset="0"/>
              </a:rPr>
              <a:t>- GTO, ISS, LEO, MEO, PO</a:t>
            </a:r>
            <a:endParaRPr lang="fr-FR"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descr="Une image contenant capture d’écran, texte, ligne, Tracé&#10;&#10;Le contenu généré par l’IA peut être incorrect.">
            <a:extLst>
              <a:ext uri="{FF2B5EF4-FFF2-40B4-BE49-F238E27FC236}">
                <a16:creationId xmlns:a16="http://schemas.microsoft.com/office/drawing/2014/main" id="{847C4AF1-0922-83E9-6716-E4DBAB8DFE2D}"/>
              </a:ext>
            </a:extLst>
          </p:cNvPr>
          <p:cNvPicPr>
            <a:picLocks noChangeAspect="1"/>
          </p:cNvPicPr>
          <p:nvPr/>
        </p:nvPicPr>
        <p:blipFill>
          <a:blip r:embed="rId3"/>
          <a:stretch>
            <a:fillRect/>
          </a:stretch>
        </p:blipFill>
        <p:spPr>
          <a:xfrm>
            <a:off x="370676" y="1834671"/>
            <a:ext cx="11450648" cy="2314898"/>
          </a:xfrm>
          <a:prstGeom prst="rect">
            <a:avLst/>
          </a:prstGeom>
        </p:spPr>
      </p:pic>
      <p:sp>
        <p:nvSpPr>
          <p:cNvPr id="7" name="ZoneTexte 6">
            <a:extLst>
              <a:ext uri="{FF2B5EF4-FFF2-40B4-BE49-F238E27FC236}">
                <a16:creationId xmlns:a16="http://schemas.microsoft.com/office/drawing/2014/main" id="{DC41F66E-A7CC-FC96-57E8-E3B04B661938}"/>
              </a:ext>
            </a:extLst>
          </p:cNvPr>
          <p:cNvSpPr txBox="1"/>
          <p:nvPr/>
        </p:nvSpPr>
        <p:spPr>
          <a:xfrm>
            <a:off x="370676" y="4419600"/>
            <a:ext cx="11450648" cy="1200329"/>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In the LEO orbit the Success appears related to the number of flights;</a:t>
            </a:r>
          </a:p>
          <a:p>
            <a:r>
              <a:rPr lang="en-US" dirty="0">
                <a:latin typeface="Abadi" panose="020B0604020104020204" pitchFamily="34" charset="0"/>
              </a:rPr>
              <a:t>on the other hand, there seems to be no relationship between flight</a:t>
            </a:r>
          </a:p>
          <a:p>
            <a:r>
              <a:rPr lang="en-US" dirty="0">
                <a:latin typeface="Abadi" panose="020B0604020104020204" pitchFamily="34" charset="0"/>
              </a:rPr>
              <a:t>number when in GTO orbit.</a:t>
            </a:r>
            <a:endParaRPr lang="fr-FR"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descr="Une image contenant texte, ligne, Tracé, capture d’écran&#10;&#10;Le contenu généré par l’IA peut être incorrect.">
            <a:extLst>
              <a:ext uri="{FF2B5EF4-FFF2-40B4-BE49-F238E27FC236}">
                <a16:creationId xmlns:a16="http://schemas.microsoft.com/office/drawing/2014/main" id="{36301CF7-6F62-E217-39C2-3CCC2D6A500C}"/>
              </a:ext>
            </a:extLst>
          </p:cNvPr>
          <p:cNvPicPr>
            <a:picLocks noChangeAspect="1"/>
          </p:cNvPicPr>
          <p:nvPr/>
        </p:nvPicPr>
        <p:blipFill>
          <a:blip r:embed="rId3"/>
          <a:stretch>
            <a:fillRect/>
          </a:stretch>
        </p:blipFill>
        <p:spPr>
          <a:xfrm>
            <a:off x="365913" y="1752757"/>
            <a:ext cx="11460174" cy="2295845"/>
          </a:xfrm>
          <a:prstGeom prst="rect">
            <a:avLst/>
          </a:prstGeom>
        </p:spPr>
      </p:pic>
      <p:sp>
        <p:nvSpPr>
          <p:cNvPr id="7" name="ZoneTexte 6">
            <a:extLst>
              <a:ext uri="{FF2B5EF4-FFF2-40B4-BE49-F238E27FC236}">
                <a16:creationId xmlns:a16="http://schemas.microsoft.com/office/drawing/2014/main" id="{D5533D57-09E4-0D54-750F-22D1770613D6}"/>
              </a:ext>
            </a:extLst>
          </p:cNvPr>
          <p:cNvSpPr txBox="1"/>
          <p:nvPr/>
        </p:nvSpPr>
        <p:spPr>
          <a:xfrm>
            <a:off x="365913" y="4267200"/>
            <a:ext cx="11460174"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Heavy payloads have a negative influence on GTO orbits and positive</a:t>
            </a:r>
          </a:p>
          <a:p>
            <a:r>
              <a:rPr lang="en-US" dirty="0">
                <a:latin typeface="Abadi" panose="020B0604020104020204" pitchFamily="34" charset="0"/>
              </a:rPr>
              <a:t>on GTO and Polar LEO (ISS) orbits.</a:t>
            </a:r>
            <a:endParaRPr lang="fr-FR"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descr="Une image contenant texte, ligne, Tracé, capture d’écran&#10;&#10;Le contenu généré par l’IA peut être incorrect.">
            <a:extLst>
              <a:ext uri="{FF2B5EF4-FFF2-40B4-BE49-F238E27FC236}">
                <a16:creationId xmlns:a16="http://schemas.microsoft.com/office/drawing/2014/main" id="{FCA5DF2D-7D0F-C7EC-17B8-584D5810D47C}"/>
              </a:ext>
            </a:extLst>
          </p:cNvPr>
          <p:cNvPicPr>
            <a:picLocks noChangeAspect="1"/>
          </p:cNvPicPr>
          <p:nvPr/>
        </p:nvPicPr>
        <p:blipFill>
          <a:blip r:embed="rId3"/>
          <a:stretch>
            <a:fillRect/>
          </a:stretch>
        </p:blipFill>
        <p:spPr>
          <a:xfrm>
            <a:off x="6470434" y="2034569"/>
            <a:ext cx="4815177" cy="3320812"/>
          </a:xfrm>
          <a:prstGeom prst="rect">
            <a:avLst/>
          </a:prstGeom>
        </p:spPr>
      </p:pic>
      <p:sp>
        <p:nvSpPr>
          <p:cNvPr id="7" name="ZoneTexte 6">
            <a:extLst>
              <a:ext uri="{FF2B5EF4-FFF2-40B4-BE49-F238E27FC236}">
                <a16:creationId xmlns:a16="http://schemas.microsoft.com/office/drawing/2014/main" id="{B1D05CCC-90AD-BBE3-821F-6FF3C7E26DA6}"/>
              </a:ext>
            </a:extLst>
          </p:cNvPr>
          <p:cNvSpPr txBox="1"/>
          <p:nvPr/>
        </p:nvSpPr>
        <p:spPr>
          <a:xfrm>
            <a:off x="770011" y="1666240"/>
            <a:ext cx="5325989" cy="1200329"/>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The success rate</a:t>
            </a:r>
          </a:p>
          <a:p>
            <a:r>
              <a:rPr lang="en-US" dirty="0">
                <a:latin typeface="Abadi" panose="020B0604020104020204" pitchFamily="34" charset="0"/>
              </a:rPr>
              <a:t>since 2013 kept</a:t>
            </a:r>
          </a:p>
          <a:p>
            <a:r>
              <a:rPr lang="en-US" dirty="0">
                <a:latin typeface="Abadi" panose="020B0604020104020204" pitchFamily="34" charset="0"/>
              </a:rPr>
              <a:t>increasing till 2020.</a:t>
            </a:r>
            <a:endParaRPr lang="fr-FR"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descr="Une image contenant texte, capture d’écran&#10;&#10;Le contenu généré par l’IA peut être incorrect.">
            <a:extLst>
              <a:ext uri="{FF2B5EF4-FFF2-40B4-BE49-F238E27FC236}">
                <a16:creationId xmlns:a16="http://schemas.microsoft.com/office/drawing/2014/main" id="{313473A7-5345-2196-8F58-0800137D6E5B}"/>
              </a:ext>
            </a:extLst>
          </p:cNvPr>
          <p:cNvPicPr>
            <a:picLocks noChangeAspect="1"/>
          </p:cNvPicPr>
          <p:nvPr/>
        </p:nvPicPr>
        <p:blipFill>
          <a:blip r:embed="rId3"/>
          <a:stretch>
            <a:fillRect/>
          </a:stretch>
        </p:blipFill>
        <p:spPr>
          <a:xfrm>
            <a:off x="661229" y="1706371"/>
            <a:ext cx="10869542" cy="2734057"/>
          </a:xfrm>
          <a:prstGeom prst="rect">
            <a:avLst/>
          </a:prstGeom>
        </p:spPr>
      </p:pic>
      <p:sp>
        <p:nvSpPr>
          <p:cNvPr id="7" name="ZoneTexte 6">
            <a:extLst>
              <a:ext uri="{FF2B5EF4-FFF2-40B4-BE49-F238E27FC236}">
                <a16:creationId xmlns:a16="http://schemas.microsoft.com/office/drawing/2014/main" id="{9804B8CE-05C0-5872-6CE6-6505130FE0F6}"/>
              </a:ext>
            </a:extLst>
          </p:cNvPr>
          <p:cNvSpPr txBox="1"/>
          <p:nvPr/>
        </p:nvSpPr>
        <p:spPr>
          <a:xfrm>
            <a:off x="661229" y="4663440"/>
            <a:ext cx="10869542"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Displaying the names of the unique launch sites in the space mission.</a:t>
            </a:r>
            <a:endParaRPr lang="fr-FR"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descr="Une image contenant texte, capture d’écran, logiciel&#10;&#10;Le contenu généré par l’IA peut être incorrect.">
            <a:extLst>
              <a:ext uri="{FF2B5EF4-FFF2-40B4-BE49-F238E27FC236}">
                <a16:creationId xmlns:a16="http://schemas.microsoft.com/office/drawing/2014/main" id="{5907E926-C764-8B45-65CA-904AE254D7DF}"/>
              </a:ext>
            </a:extLst>
          </p:cNvPr>
          <p:cNvPicPr>
            <a:picLocks noChangeAspect="1"/>
          </p:cNvPicPr>
          <p:nvPr/>
        </p:nvPicPr>
        <p:blipFill>
          <a:blip r:embed="rId3"/>
          <a:stretch>
            <a:fillRect/>
          </a:stretch>
        </p:blipFill>
        <p:spPr>
          <a:xfrm>
            <a:off x="665992" y="1490392"/>
            <a:ext cx="10860016" cy="3877216"/>
          </a:xfrm>
          <a:prstGeom prst="rect">
            <a:avLst/>
          </a:prstGeom>
        </p:spPr>
      </p:pic>
      <p:sp>
        <p:nvSpPr>
          <p:cNvPr id="7" name="ZoneTexte 6">
            <a:extLst>
              <a:ext uri="{FF2B5EF4-FFF2-40B4-BE49-F238E27FC236}">
                <a16:creationId xmlns:a16="http://schemas.microsoft.com/office/drawing/2014/main" id="{84DC4D06-5E8D-BBAA-86D6-D4E6DEBE06C7}"/>
              </a:ext>
            </a:extLst>
          </p:cNvPr>
          <p:cNvSpPr txBox="1"/>
          <p:nvPr/>
        </p:nvSpPr>
        <p:spPr>
          <a:xfrm>
            <a:off x="665992" y="5557520"/>
            <a:ext cx="10860016"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Displaying 5 records where launch sites begin with the string 'CCA'.</a:t>
            </a:r>
            <a:endParaRPr lang="fr-FR"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208B10A9-4179-460A-0878-643C52188B25}"/>
              </a:ext>
            </a:extLst>
          </p:cNvPr>
          <p:cNvPicPr>
            <a:picLocks noChangeAspect="1"/>
          </p:cNvPicPr>
          <p:nvPr/>
        </p:nvPicPr>
        <p:blipFill>
          <a:blip r:embed="rId3"/>
          <a:stretch>
            <a:fillRect/>
          </a:stretch>
        </p:blipFill>
        <p:spPr>
          <a:xfrm>
            <a:off x="680281" y="1792785"/>
            <a:ext cx="10831437" cy="1971950"/>
          </a:xfrm>
          <a:prstGeom prst="rect">
            <a:avLst/>
          </a:prstGeom>
        </p:spPr>
      </p:pic>
      <p:sp>
        <p:nvSpPr>
          <p:cNvPr id="7" name="ZoneTexte 6">
            <a:extLst>
              <a:ext uri="{FF2B5EF4-FFF2-40B4-BE49-F238E27FC236}">
                <a16:creationId xmlns:a16="http://schemas.microsoft.com/office/drawing/2014/main" id="{2AD247F2-E392-2E75-ABA6-2435562EA484}"/>
              </a:ext>
            </a:extLst>
          </p:cNvPr>
          <p:cNvSpPr txBox="1"/>
          <p:nvPr/>
        </p:nvSpPr>
        <p:spPr>
          <a:xfrm>
            <a:off x="680281" y="4084320"/>
            <a:ext cx="10831437"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Displaying the total payload mass carried by boosters launched by</a:t>
            </a:r>
          </a:p>
          <a:p>
            <a:r>
              <a:rPr lang="en-US" dirty="0">
                <a:latin typeface="Abadi" panose="020B0604020104020204" pitchFamily="34" charset="0"/>
              </a:rPr>
              <a:t>NASA (CRS).</a:t>
            </a:r>
            <a:endParaRPr lang="fr-FR"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E15FD49C-524C-123D-A822-D4C8A35623C5}"/>
              </a:ext>
            </a:extLst>
          </p:cNvPr>
          <p:cNvPicPr>
            <a:picLocks noChangeAspect="1"/>
          </p:cNvPicPr>
          <p:nvPr/>
        </p:nvPicPr>
        <p:blipFill>
          <a:blip r:embed="rId3"/>
          <a:stretch>
            <a:fillRect/>
          </a:stretch>
        </p:blipFill>
        <p:spPr>
          <a:xfrm>
            <a:off x="680281" y="1826760"/>
            <a:ext cx="10831437" cy="1924319"/>
          </a:xfrm>
          <a:prstGeom prst="rect">
            <a:avLst/>
          </a:prstGeom>
        </p:spPr>
      </p:pic>
      <p:sp>
        <p:nvSpPr>
          <p:cNvPr id="7" name="ZoneTexte 6">
            <a:extLst>
              <a:ext uri="{FF2B5EF4-FFF2-40B4-BE49-F238E27FC236}">
                <a16:creationId xmlns:a16="http://schemas.microsoft.com/office/drawing/2014/main" id="{D30B7D58-EA0B-FDF7-2F80-0BF1418CB927}"/>
              </a:ext>
            </a:extLst>
          </p:cNvPr>
          <p:cNvSpPr txBox="1"/>
          <p:nvPr/>
        </p:nvSpPr>
        <p:spPr>
          <a:xfrm>
            <a:off x="680281" y="4064000"/>
            <a:ext cx="10831437"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Displaying average payload mass carried by booster version F9 v1.1.</a:t>
            </a:r>
            <a:endParaRPr lang="fr-FR"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FDE98F6D-0078-98BE-377F-A814786A7785}"/>
              </a:ext>
            </a:extLst>
          </p:cNvPr>
          <p:cNvPicPr>
            <a:picLocks noChangeAspect="1"/>
          </p:cNvPicPr>
          <p:nvPr/>
        </p:nvPicPr>
        <p:blipFill>
          <a:blip r:embed="rId3"/>
          <a:stretch>
            <a:fillRect/>
          </a:stretch>
        </p:blipFill>
        <p:spPr>
          <a:xfrm>
            <a:off x="670755" y="1683866"/>
            <a:ext cx="10850489" cy="2210108"/>
          </a:xfrm>
          <a:prstGeom prst="rect">
            <a:avLst/>
          </a:prstGeom>
        </p:spPr>
      </p:pic>
      <p:sp>
        <p:nvSpPr>
          <p:cNvPr id="7" name="ZoneTexte 6">
            <a:extLst>
              <a:ext uri="{FF2B5EF4-FFF2-40B4-BE49-F238E27FC236}">
                <a16:creationId xmlns:a16="http://schemas.microsoft.com/office/drawing/2014/main" id="{F1CA51C3-B160-6516-2F89-5A348095FA8A}"/>
              </a:ext>
            </a:extLst>
          </p:cNvPr>
          <p:cNvSpPr txBox="1"/>
          <p:nvPr/>
        </p:nvSpPr>
        <p:spPr>
          <a:xfrm>
            <a:off x="670755" y="4155440"/>
            <a:ext cx="10850489"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date when the first successful landing outcome in ground</a:t>
            </a:r>
          </a:p>
          <a:p>
            <a:r>
              <a:rPr lang="en-US" dirty="0">
                <a:latin typeface="Abadi" panose="020B0604020104020204" pitchFamily="34" charset="0"/>
              </a:rPr>
              <a:t>pad was achieved.</a:t>
            </a:r>
            <a:endParaRPr lang="fr-FR"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descr="Une image contenant texte, logiciel, Police, capture d’écran&#10;&#10;Le contenu généré par l’IA peut être incorrect.">
            <a:extLst>
              <a:ext uri="{FF2B5EF4-FFF2-40B4-BE49-F238E27FC236}">
                <a16:creationId xmlns:a16="http://schemas.microsoft.com/office/drawing/2014/main" id="{42EA7260-BD2F-4C79-F848-4936E9DD7DD2}"/>
              </a:ext>
            </a:extLst>
          </p:cNvPr>
          <p:cNvPicPr>
            <a:picLocks noChangeAspect="1"/>
          </p:cNvPicPr>
          <p:nvPr/>
        </p:nvPicPr>
        <p:blipFill>
          <a:blip r:embed="rId3"/>
          <a:stretch>
            <a:fillRect/>
          </a:stretch>
        </p:blipFill>
        <p:spPr>
          <a:xfrm>
            <a:off x="656466" y="1675891"/>
            <a:ext cx="10879068" cy="2734057"/>
          </a:xfrm>
          <a:prstGeom prst="rect">
            <a:avLst/>
          </a:prstGeom>
        </p:spPr>
      </p:pic>
      <p:sp>
        <p:nvSpPr>
          <p:cNvPr id="6" name="ZoneTexte 5">
            <a:extLst>
              <a:ext uri="{FF2B5EF4-FFF2-40B4-BE49-F238E27FC236}">
                <a16:creationId xmlns:a16="http://schemas.microsoft.com/office/drawing/2014/main" id="{9CC3F68B-C51E-2FE8-BA5D-99F2775F0ED5}"/>
              </a:ext>
            </a:extLst>
          </p:cNvPr>
          <p:cNvSpPr txBox="1"/>
          <p:nvPr/>
        </p:nvSpPr>
        <p:spPr>
          <a:xfrm>
            <a:off x="656466" y="4673600"/>
            <a:ext cx="10879068"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names of the boosters which have success in drone ship</a:t>
            </a:r>
          </a:p>
          <a:p>
            <a:r>
              <a:rPr lang="en-US" dirty="0">
                <a:latin typeface="Abadi" panose="020B0604020104020204" pitchFamily="34" charset="0"/>
              </a:rPr>
              <a:t>and have payload mass greater than 4000 but less than 6000.</a:t>
            </a:r>
            <a:endParaRPr lang="fr-FR"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4640"/>
            <a:ext cx="10326708" cy="51003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analysis with Data visualization &amp;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findings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4462E53F-1C31-48EB-D271-FAA1AD161CDA}"/>
              </a:ext>
            </a:extLst>
          </p:cNvPr>
          <p:cNvPicPr>
            <a:picLocks noChangeAspect="1"/>
          </p:cNvPicPr>
          <p:nvPr/>
        </p:nvPicPr>
        <p:blipFill>
          <a:blip r:embed="rId3"/>
          <a:stretch>
            <a:fillRect/>
          </a:stretch>
        </p:blipFill>
        <p:spPr>
          <a:xfrm>
            <a:off x="637413" y="1623518"/>
            <a:ext cx="10917174" cy="2534004"/>
          </a:xfrm>
          <a:prstGeom prst="rect">
            <a:avLst/>
          </a:prstGeom>
        </p:spPr>
      </p:pic>
      <p:sp>
        <p:nvSpPr>
          <p:cNvPr id="7" name="ZoneTexte 6">
            <a:extLst>
              <a:ext uri="{FF2B5EF4-FFF2-40B4-BE49-F238E27FC236}">
                <a16:creationId xmlns:a16="http://schemas.microsoft.com/office/drawing/2014/main" id="{B7425E82-EF57-AE84-9D22-FCCE31F6D9EE}"/>
              </a:ext>
            </a:extLst>
          </p:cNvPr>
          <p:cNvSpPr txBox="1"/>
          <p:nvPr/>
        </p:nvSpPr>
        <p:spPr>
          <a:xfrm>
            <a:off x="637413" y="4419600"/>
            <a:ext cx="10917174"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total number of successful and failure mission outcomes.</a:t>
            </a:r>
            <a:endParaRPr lang="fr-FR"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descr="Une image contenant texte, capture d’écran, logiciel&#10;&#10;Le contenu généré par l’IA peut être incorrect.">
            <a:extLst>
              <a:ext uri="{FF2B5EF4-FFF2-40B4-BE49-F238E27FC236}">
                <a16:creationId xmlns:a16="http://schemas.microsoft.com/office/drawing/2014/main" id="{A01C968E-208E-1C3A-FAA4-4A284C9B991C}"/>
              </a:ext>
            </a:extLst>
          </p:cNvPr>
          <p:cNvPicPr>
            <a:picLocks noChangeAspect="1"/>
          </p:cNvPicPr>
          <p:nvPr/>
        </p:nvPicPr>
        <p:blipFill>
          <a:blip r:embed="rId3"/>
          <a:stretch>
            <a:fillRect/>
          </a:stretch>
        </p:blipFill>
        <p:spPr>
          <a:xfrm>
            <a:off x="771114" y="1453979"/>
            <a:ext cx="9315258" cy="4205313"/>
          </a:xfrm>
          <a:prstGeom prst="rect">
            <a:avLst/>
          </a:prstGeom>
        </p:spPr>
      </p:pic>
      <p:sp>
        <p:nvSpPr>
          <p:cNvPr id="7" name="ZoneTexte 6">
            <a:extLst>
              <a:ext uri="{FF2B5EF4-FFF2-40B4-BE49-F238E27FC236}">
                <a16:creationId xmlns:a16="http://schemas.microsoft.com/office/drawing/2014/main" id="{4D61120C-3548-7D9C-1713-32FC74063144}"/>
              </a:ext>
            </a:extLst>
          </p:cNvPr>
          <p:cNvSpPr txBox="1"/>
          <p:nvPr/>
        </p:nvSpPr>
        <p:spPr>
          <a:xfrm>
            <a:off x="770011" y="5811520"/>
            <a:ext cx="9979269"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names of the booster versions which have carried the maximum</a:t>
            </a:r>
          </a:p>
          <a:p>
            <a:r>
              <a:rPr lang="en-US" dirty="0">
                <a:latin typeface="Abadi" panose="020B0604020104020204" pitchFamily="34" charset="0"/>
              </a:rPr>
              <a:t>payload mass.</a:t>
            </a:r>
            <a:endParaRPr lang="fr-FR"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descr="Une image contenant texte, Police, capture d’écran&#10;&#10;Le contenu généré par l’IA peut être incorrect.">
            <a:extLst>
              <a:ext uri="{FF2B5EF4-FFF2-40B4-BE49-F238E27FC236}">
                <a16:creationId xmlns:a16="http://schemas.microsoft.com/office/drawing/2014/main" id="{501A1B22-8916-FD49-E781-E71187136810}"/>
              </a:ext>
            </a:extLst>
          </p:cNvPr>
          <p:cNvPicPr>
            <a:picLocks noChangeAspect="1"/>
          </p:cNvPicPr>
          <p:nvPr/>
        </p:nvPicPr>
        <p:blipFill>
          <a:blip r:embed="rId3"/>
          <a:stretch>
            <a:fillRect/>
          </a:stretch>
        </p:blipFill>
        <p:spPr>
          <a:xfrm>
            <a:off x="627887" y="1571778"/>
            <a:ext cx="10936226" cy="2353003"/>
          </a:xfrm>
          <a:prstGeom prst="rect">
            <a:avLst/>
          </a:prstGeom>
        </p:spPr>
      </p:pic>
      <p:sp>
        <p:nvSpPr>
          <p:cNvPr id="7" name="ZoneTexte 6">
            <a:extLst>
              <a:ext uri="{FF2B5EF4-FFF2-40B4-BE49-F238E27FC236}">
                <a16:creationId xmlns:a16="http://schemas.microsoft.com/office/drawing/2014/main" id="{44582748-2A92-2237-2BF3-F67E63E57025}"/>
              </a:ext>
            </a:extLst>
          </p:cNvPr>
          <p:cNvSpPr txBox="1"/>
          <p:nvPr/>
        </p:nvSpPr>
        <p:spPr>
          <a:xfrm>
            <a:off x="627887" y="4104640"/>
            <a:ext cx="10936226"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Listing the failed landing outcomes in drone ship, their booster</a:t>
            </a:r>
          </a:p>
          <a:p>
            <a:r>
              <a:rPr lang="en-US" dirty="0">
                <a:latin typeface="Abadi" panose="020B0604020104020204" pitchFamily="34" charset="0"/>
              </a:rPr>
              <a:t>versions and launch site names for the months in year 2015.</a:t>
            </a:r>
            <a:endParaRPr lang="fr-FR"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descr="Une image contenant texte, capture d’écran, logiciel&#10;&#10;Le contenu généré par l’IA peut être incorrect.">
            <a:extLst>
              <a:ext uri="{FF2B5EF4-FFF2-40B4-BE49-F238E27FC236}">
                <a16:creationId xmlns:a16="http://schemas.microsoft.com/office/drawing/2014/main" id="{2EE3F126-D2F5-1492-5914-EDFFB8EE6962}"/>
              </a:ext>
            </a:extLst>
          </p:cNvPr>
          <p:cNvPicPr>
            <a:picLocks noChangeAspect="1"/>
          </p:cNvPicPr>
          <p:nvPr/>
        </p:nvPicPr>
        <p:blipFill>
          <a:blip r:embed="rId3"/>
          <a:stretch>
            <a:fillRect/>
          </a:stretch>
        </p:blipFill>
        <p:spPr>
          <a:xfrm>
            <a:off x="770011" y="1562701"/>
            <a:ext cx="9335578" cy="3732598"/>
          </a:xfrm>
          <a:prstGeom prst="rect">
            <a:avLst/>
          </a:prstGeom>
        </p:spPr>
      </p:pic>
      <p:sp>
        <p:nvSpPr>
          <p:cNvPr id="7" name="ZoneTexte 6">
            <a:extLst>
              <a:ext uri="{FF2B5EF4-FFF2-40B4-BE49-F238E27FC236}">
                <a16:creationId xmlns:a16="http://schemas.microsoft.com/office/drawing/2014/main" id="{8C4D4E2B-C791-0EB2-9D04-B20CB439CF3B}"/>
              </a:ext>
            </a:extLst>
          </p:cNvPr>
          <p:cNvSpPr txBox="1"/>
          <p:nvPr/>
        </p:nvSpPr>
        <p:spPr>
          <a:xfrm>
            <a:off x="770011" y="5537200"/>
            <a:ext cx="9335578"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Ranking the count of landing outcomes (such as Failure (drone ship) or Success</a:t>
            </a:r>
          </a:p>
          <a:p>
            <a:r>
              <a:rPr lang="en-US" dirty="0">
                <a:latin typeface="Abadi" panose="020B0604020104020204" pitchFamily="34" charset="0"/>
              </a:rPr>
              <a:t>(ground pad)) between the date 2010-06-04 and 2017-03-20 in descending order.</a:t>
            </a:r>
            <a:endParaRPr lang="fr-FR"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6" name="Image 5" descr="Une image contenant carte, texte, atlas, capture d’écran&#10;&#10;Le contenu généré par l’IA peut être incorrect.">
            <a:extLst>
              <a:ext uri="{FF2B5EF4-FFF2-40B4-BE49-F238E27FC236}">
                <a16:creationId xmlns:a16="http://schemas.microsoft.com/office/drawing/2014/main" id="{6C5272CD-7365-0FEA-485A-07159D20451C}"/>
              </a:ext>
            </a:extLst>
          </p:cNvPr>
          <p:cNvPicPr>
            <a:picLocks noChangeAspect="1"/>
          </p:cNvPicPr>
          <p:nvPr/>
        </p:nvPicPr>
        <p:blipFill>
          <a:blip r:embed="rId3"/>
          <a:stretch>
            <a:fillRect/>
          </a:stretch>
        </p:blipFill>
        <p:spPr>
          <a:xfrm>
            <a:off x="6386213" y="2153920"/>
            <a:ext cx="5349944" cy="3221789"/>
          </a:xfrm>
          <a:prstGeom prst="rect">
            <a:avLst/>
          </a:prstGeom>
        </p:spPr>
      </p:pic>
      <p:sp>
        <p:nvSpPr>
          <p:cNvPr id="7" name="ZoneTexte 6">
            <a:extLst>
              <a:ext uri="{FF2B5EF4-FFF2-40B4-BE49-F238E27FC236}">
                <a16:creationId xmlns:a16="http://schemas.microsoft.com/office/drawing/2014/main" id="{ECC58AC1-4DF4-36DF-AEB0-35E520E95102}"/>
              </a:ext>
            </a:extLst>
          </p:cNvPr>
          <p:cNvSpPr txBox="1"/>
          <p:nvPr/>
        </p:nvSpPr>
        <p:spPr>
          <a:xfrm>
            <a:off x="770011" y="1432560"/>
            <a:ext cx="5437749" cy="508000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Most of Launch sites are in proximity to the</a:t>
            </a:r>
          </a:p>
          <a:p>
            <a:r>
              <a:rPr lang="en-US" dirty="0">
                <a:latin typeface="Abadi" panose="020B0604020104020204" pitchFamily="34" charset="0"/>
              </a:rPr>
              <a:t>Equator line. The land is moving faster at</a:t>
            </a:r>
          </a:p>
          <a:p>
            <a:r>
              <a:rPr lang="en-US" dirty="0">
                <a:latin typeface="Abadi" panose="020B0604020104020204" pitchFamily="34" charset="0"/>
              </a:rPr>
              <a:t>the equator than any other place on the</a:t>
            </a:r>
          </a:p>
          <a:p>
            <a:r>
              <a:rPr lang="en-US" dirty="0">
                <a:latin typeface="Abadi" panose="020B0604020104020204" pitchFamily="34" charset="0"/>
              </a:rPr>
              <a:t>surface of the Earth. Anything on the</a:t>
            </a:r>
          </a:p>
          <a:p>
            <a:r>
              <a:rPr lang="en-US" dirty="0">
                <a:latin typeface="Abadi" panose="020B0604020104020204" pitchFamily="34" charset="0"/>
              </a:rPr>
              <a:t>surface of the Earth at the equator is</a:t>
            </a:r>
          </a:p>
          <a:p>
            <a:r>
              <a:rPr lang="en-US" dirty="0">
                <a:latin typeface="Abadi" panose="020B0604020104020204" pitchFamily="34" charset="0"/>
              </a:rPr>
              <a:t>already moving at 1670 km/hour. If a ship is</a:t>
            </a:r>
          </a:p>
          <a:p>
            <a:r>
              <a:rPr lang="en-US" dirty="0">
                <a:latin typeface="Abadi" panose="020B0604020104020204" pitchFamily="34" charset="0"/>
              </a:rPr>
              <a:t>launched from the equator it goes up into</a:t>
            </a:r>
          </a:p>
          <a:p>
            <a:r>
              <a:rPr lang="en-US" dirty="0">
                <a:latin typeface="Abadi" panose="020B0604020104020204" pitchFamily="34" charset="0"/>
              </a:rPr>
              <a:t>space, and it is also moving around the</a:t>
            </a:r>
          </a:p>
          <a:p>
            <a:r>
              <a:rPr lang="en-US" dirty="0">
                <a:latin typeface="Abadi" panose="020B0604020104020204" pitchFamily="34" charset="0"/>
              </a:rPr>
              <a:t>Earth at the same speed it was moving</a:t>
            </a:r>
          </a:p>
          <a:p>
            <a:r>
              <a:rPr lang="en-US" dirty="0">
                <a:latin typeface="Abadi" panose="020B0604020104020204" pitchFamily="34" charset="0"/>
              </a:rPr>
              <a:t>before launching. This is because of inertia.</a:t>
            </a:r>
          </a:p>
          <a:p>
            <a:r>
              <a:rPr lang="en-US" dirty="0">
                <a:latin typeface="Abadi" panose="020B0604020104020204" pitchFamily="34" charset="0"/>
              </a:rPr>
              <a:t>This speed will help the spacecraft keep up</a:t>
            </a:r>
          </a:p>
          <a:p>
            <a:r>
              <a:rPr lang="en-US" dirty="0">
                <a:latin typeface="Abadi" panose="020B0604020104020204" pitchFamily="34" charset="0"/>
              </a:rPr>
              <a:t>a good enough speed to stay in orbit.</a:t>
            </a:r>
          </a:p>
          <a:p>
            <a:r>
              <a:rPr lang="en-US" dirty="0">
                <a:latin typeface="Abadi" panose="020B0604020104020204" pitchFamily="34" charset="0"/>
              </a:rPr>
              <a:t>• All launch sites are in very close proximity</a:t>
            </a:r>
          </a:p>
          <a:p>
            <a:r>
              <a:rPr lang="en-US" dirty="0">
                <a:latin typeface="Abadi" panose="020B0604020104020204" pitchFamily="34" charset="0"/>
              </a:rPr>
              <a:t>to the coast, while launching rockets</a:t>
            </a:r>
          </a:p>
          <a:p>
            <a:r>
              <a:rPr lang="en-US" dirty="0">
                <a:latin typeface="Abadi" panose="020B0604020104020204" pitchFamily="34" charset="0"/>
              </a:rPr>
              <a:t>towards the ocean it </a:t>
            </a:r>
            <a:r>
              <a:rPr lang="en-US" dirty="0" err="1">
                <a:latin typeface="Abadi" panose="020B0604020104020204" pitchFamily="34" charset="0"/>
              </a:rPr>
              <a:t>minimises</a:t>
            </a:r>
            <a:r>
              <a:rPr lang="en-US" dirty="0">
                <a:latin typeface="Abadi" panose="020B0604020104020204" pitchFamily="34" charset="0"/>
              </a:rPr>
              <a:t> the risk of</a:t>
            </a:r>
          </a:p>
          <a:p>
            <a:r>
              <a:rPr lang="en-US" dirty="0">
                <a:latin typeface="Abadi" panose="020B0604020104020204" pitchFamily="34" charset="0"/>
              </a:rPr>
              <a:t>having any debris dropping or exploding</a:t>
            </a:r>
          </a:p>
          <a:p>
            <a:r>
              <a:rPr lang="en-US" dirty="0">
                <a:latin typeface="Abadi" panose="020B0604020104020204" pitchFamily="34" charset="0"/>
              </a:rPr>
              <a:t>near people.</a:t>
            </a:r>
            <a:endParaRPr lang="fr-FR"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03680"/>
            <a:ext cx="5600309" cy="5008880"/>
          </a:xfrm>
          <a:prstGeom prst="rect">
            <a:avLst/>
          </a:prstGeom>
        </p:spPr>
        <p:txBody>
          <a:bodyPr lIns="91440" tIns="45720" rIns="91440" bIns="45720" anchor="t">
            <a:normAutofit fontScale="92500" lnSpcReduction="10000"/>
          </a:bodyPr>
          <a:lstStyle/>
          <a:p>
            <a:pPr marL="0" indent="0">
              <a:spcBef>
                <a:spcPts val="1400"/>
              </a:spcBef>
              <a:buNone/>
            </a:pPr>
            <a:r>
              <a:rPr lang="en-US" dirty="0">
                <a:solidFill>
                  <a:schemeClr val="accent3">
                    <a:lumMod val="25000"/>
                  </a:schemeClr>
                </a:solidFill>
                <a:latin typeface="Abadi" panose="020B0604020104020204" pitchFamily="34" charset="0"/>
              </a:rPr>
              <a:t>Explanation:</a:t>
            </a:r>
          </a:p>
          <a:p>
            <a:pPr marL="0" indent="0">
              <a:spcBef>
                <a:spcPts val="1400"/>
              </a:spcBef>
              <a:buNone/>
            </a:pPr>
            <a:r>
              <a:rPr lang="en-US" dirty="0">
                <a:solidFill>
                  <a:schemeClr val="accent3">
                    <a:lumMod val="25000"/>
                  </a:schemeClr>
                </a:solidFill>
                <a:latin typeface="Abadi" panose="020B0604020104020204" pitchFamily="34" charset="0"/>
              </a:rPr>
              <a:t>• From the </a:t>
            </a:r>
            <a:r>
              <a:rPr lang="en-US" dirty="0" err="1">
                <a:solidFill>
                  <a:schemeClr val="accent3">
                    <a:lumMod val="25000"/>
                  </a:schemeClr>
                </a:solidFill>
                <a:latin typeface="Abadi" panose="020B0604020104020204" pitchFamily="34" charset="0"/>
              </a:rPr>
              <a:t>colour</a:t>
            </a:r>
            <a:r>
              <a:rPr lang="en-US" dirty="0">
                <a:solidFill>
                  <a:schemeClr val="accent3">
                    <a:lumMod val="25000"/>
                  </a:schemeClr>
                </a:solidFill>
                <a:latin typeface="Abadi" panose="020B0604020104020204" pitchFamily="34" charset="0"/>
              </a:rPr>
              <a:t>-labeled markers</a:t>
            </a:r>
          </a:p>
          <a:p>
            <a:pPr marL="0" indent="0">
              <a:spcBef>
                <a:spcPts val="1400"/>
              </a:spcBef>
              <a:buNone/>
            </a:pPr>
            <a:r>
              <a:rPr lang="en-US" dirty="0">
                <a:solidFill>
                  <a:schemeClr val="accent3">
                    <a:lumMod val="25000"/>
                  </a:schemeClr>
                </a:solidFill>
                <a:latin typeface="Abadi" panose="020B0604020104020204" pitchFamily="34" charset="0"/>
              </a:rPr>
              <a:t>we should be able to easily</a:t>
            </a:r>
          </a:p>
          <a:p>
            <a:pPr marL="0" indent="0">
              <a:spcBef>
                <a:spcPts val="1400"/>
              </a:spcBef>
              <a:buNone/>
            </a:pPr>
            <a:r>
              <a:rPr lang="en-US" dirty="0">
                <a:solidFill>
                  <a:schemeClr val="accent3">
                    <a:lumMod val="25000"/>
                  </a:schemeClr>
                </a:solidFill>
                <a:latin typeface="Abadi" panose="020B0604020104020204" pitchFamily="34" charset="0"/>
              </a:rPr>
              <a:t>identify which launch sites have</a:t>
            </a:r>
          </a:p>
          <a:p>
            <a:pPr marL="0" indent="0">
              <a:spcBef>
                <a:spcPts val="1400"/>
              </a:spcBef>
              <a:buNone/>
            </a:pPr>
            <a:r>
              <a:rPr lang="en-US" dirty="0">
                <a:solidFill>
                  <a:schemeClr val="accent3">
                    <a:lumMod val="25000"/>
                  </a:schemeClr>
                </a:solidFill>
                <a:latin typeface="Abadi" panose="020B0604020104020204" pitchFamily="34" charset="0"/>
              </a:rPr>
              <a:t>relatively high success rates.</a:t>
            </a:r>
          </a:p>
          <a:p>
            <a:pPr marL="0" indent="0">
              <a:spcBef>
                <a:spcPts val="1400"/>
              </a:spcBef>
              <a:buNone/>
            </a:pPr>
            <a:r>
              <a:rPr lang="en-US" dirty="0">
                <a:solidFill>
                  <a:schemeClr val="accent3">
                    <a:lumMod val="25000"/>
                  </a:schemeClr>
                </a:solidFill>
                <a:latin typeface="Abadi" panose="020B0604020104020204" pitchFamily="34" charset="0"/>
              </a:rPr>
              <a:t>	- Green Marker = Successful</a:t>
            </a:r>
          </a:p>
          <a:p>
            <a:pPr marL="0" indent="0">
              <a:spcBef>
                <a:spcPts val="1400"/>
              </a:spcBef>
              <a:buNone/>
            </a:pPr>
            <a:r>
              <a:rPr lang="en-US" dirty="0">
                <a:solidFill>
                  <a:schemeClr val="accent3">
                    <a:lumMod val="25000"/>
                  </a:schemeClr>
                </a:solidFill>
                <a:latin typeface="Abadi" panose="020B0604020104020204" pitchFamily="34" charset="0"/>
              </a:rPr>
              <a:t>Launch</a:t>
            </a:r>
          </a:p>
          <a:p>
            <a:pPr marL="0" indent="0">
              <a:spcBef>
                <a:spcPts val="1400"/>
              </a:spcBef>
              <a:buNone/>
            </a:pPr>
            <a:r>
              <a:rPr lang="en-US" dirty="0">
                <a:solidFill>
                  <a:schemeClr val="accent3">
                    <a:lumMod val="25000"/>
                  </a:schemeClr>
                </a:solidFill>
                <a:latin typeface="Abadi" panose="020B0604020104020204" pitchFamily="34" charset="0"/>
              </a:rPr>
              <a:t>	- Red Marker = Failed Launch</a:t>
            </a:r>
          </a:p>
          <a:p>
            <a:pPr marL="0" indent="0">
              <a:spcBef>
                <a:spcPts val="1400"/>
              </a:spcBef>
              <a:buNone/>
            </a:pPr>
            <a:r>
              <a:rPr lang="en-US" dirty="0">
                <a:solidFill>
                  <a:schemeClr val="accent3">
                    <a:lumMod val="25000"/>
                  </a:schemeClr>
                </a:solidFill>
                <a:latin typeface="Abadi" panose="020B0604020104020204" pitchFamily="34" charset="0"/>
              </a:rPr>
              <a:t>• Launch Site KSC LC-39A has a</a:t>
            </a:r>
          </a:p>
          <a:p>
            <a:pPr marL="0" indent="0">
              <a:spcBef>
                <a:spcPts val="1400"/>
              </a:spcBef>
              <a:buNone/>
            </a:pPr>
            <a:r>
              <a:rPr lang="en-US" dirty="0">
                <a:solidFill>
                  <a:schemeClr val="accent3">
                    <a:lumMod val="25000"/>
                  </a:schemeClr>
                </a:solidFill>
                <a:latin typeface="Abadi" panose="020B0604020104020204" pitchFamily="34" charset="0"/>
              </a:rPr>
              <a:t>very high Success Rate.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pic>
        <p:nvPicPr>
          <p:cNvPr id="4" name="Image 3" descr="Une image contenant carte, texte&#10;&#10;Le contenu généré par l’IA peut être incorrect.">
            <a:extLst>
              <a:ext uri="{FF2B5EF4-FFF2-40B4-BE49-F238E27FC236}">
                <a16:creationId xmlns:a16="http://schemas.microsoft.com/office/drawing/2014/main" id="{81F53BDF-EEB9-74F7-62C8-C8FB30D3820E}"/>
              </a:ext>
            </a:extLst>
          </p:cNvPr>
          <p:cNvPicPr>
            <a:picLocks noChangeAspect="1"/>
          </p:cNvPicPr>
          <p:nvPr/>
        </p:nvPicPr>
        <p:blipFill>
          <a:blip r:embed="rId3"/>
          <a:stretch>
            <a:fillRect/>
          </a:stretch>
        </p:blipFill>
        <p:spPr>
          <a:xfrm>
            <a:off x="6609546" y="1825625"/>
            <a:ext cx="4848426" cy="40144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03680"/>
            <a:ext cx="4909429" cy="4923531"/>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the visual analysis of the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site KSC LC-39A we can clearly see that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relative close to railway (15.23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relative close to highway (20.28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relative close to coastline (14.99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Also the launch site KSC LC-39A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relative close to its closest city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Titusville (16.32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Failed rocket with its high speed can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cover distances like 15-20 km in few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seconds. It could be potentially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dangerous to populated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proximities</a:t>
            </a:r>
          </a:p>
        </p:txBody>
      </p:sp>
      <p:pic>
        <p:nvPicPr>
          <p:cNvPr id="4" name="Image 3" descr="Une image contenant carte, texte, capture d’écran&#10;&#10;Le contenu généré par l’IA peut être incorrect.">
            <a:extLst>
              <a:ext uri="{FF2B5EF4-FFF2-40B4-BE49-F238E27FC236}">
                <a16:creationId xmlns:a16="http://schemas.microsoft.com/office/drawing/2014/main" id="{560DB721-472C-1B8A-4380-F403FF5C7F2C}"/>
              </a:ext>
            </a:extLst>
          </p:cNvPr>
          <p:cNvPicPr>
            <a:picLocks noChangeAspect="1"/>
          </p:cNvPicPr>
          <p:nvPr/>
        </p:nvPicPr>
        <p:blipFill>
          <a:blip r:embed="rId3"/>
          <a:stretch>
            <a:fillRect/>
          </a:stretch>
        </p:blipFill>
        <p:spPr>
          <a:xfrm>
            <a:off x="5958173" y="2235896"/>
            <a:ext cx="5463816" cy="329669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Image 3" descr="Une image contenant capture d’écran, diagramme, Police, texte&#10;&#10;Le contenu généré par l’IA peut être incorrect.">
            <a:extLst>
              <a:ext uri="{FF2B5EF4-FFF2-40B4-BE49-F238E27FC236}">
                <a16:creationId xmlns:a16="http://schemas.microsoft.com/office/drawing/2014/main" id="{284ADE38-2BBA-D930-33DF-850C1C7BE19A}"/>
              </a:ext>
            </a:extLst>
          </p:cNvPr>
          <p:cNvPicPr>
            <a:picLocks noChangeAspect="1"/>
          </p:cNvPicPr>
          <p:nvPr/>
        </p:nvPicPr>
        <p:blipFill>
          <a:blip r:embed="rId3"/>
          <a:stretch>
            <a:fillRect/>
          </a:stretch>
        </p:blipFill>
        <p:spPr>
          <a:xfrm>
            <a:off x="1679406" y="1584960"/>
            <a:ext cx="8215363" cy="2618577"/>
          </a:xfrm>
          <a:prstGeom prst="rect">
            <a:avLst/>
          </a:prstGeom>
        </p:spPr>
      </p:pic>
      <p:sp>
        <p:nvSpPr>
          <p:cNvPr id="6" name="ZoneTexte 5">
            <a:extLst>
              <a:ext uri="{FF2B5EF4-FFF2-40B4-BE49-F238E27FC236}">
                <a16:creationId xmlns:a16="http://schemas.microsoft.com/office/drawing/2014/main" id="{A2CE2F21-1254-B5DF-F521-F54A446901A5}"/>
              </a:ext>
            </a:extLst>
          </p:cNvPr>
          <p:cNvSpPr txBox="1"/>
          <p:nvPr/>
        </p:nvSpPr>
        <p:spPr>
          <a:xfrm>
            <a:off x="770011" y="4500880"/>
            <a:ext cx="10080869" cy="923330"/>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The chart clearly shows that from all the sites, KSC LC-39A has the most</a:t>
            </a:r>
          </a:p>
          <a:p>
            <a:r>
              <a:rPr lang="en-US" dirty="0">
                <a:latin typeface="Abadi" panose="020B0604020104020204" pitchFamily="34" charset="0"/>
              </a:rPr>
              <a:t>successful launches.</a:t>
            </a:r>
            <a:endParaRPr lang="fr-FR"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4160"/>
            <a:ext cx="10399485" cy="449141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 is the most successful company of the commercial space age, making space travel more affordable. The company advertises Falcon 9 rocket launches at $62 million per launch. Other launch providers charge upwards of $165 million per launch. A large part of SpaceX’s cost savings comes from reusing the first stage of the rocket. Therefore, predicting whether the first stage will land successfully can help estimate the cost of a launch. Using public information and machine learning models, we aim to predict the likelihood of first stage reuse.</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22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a:t>
            </a:r>
          </a:p>
          <a:p>
            <a:pPr lvl="1">
              <a:spcBef>
                <a:spcPts val="1400"/>
              </a:spcBef>
            </a:pPr>
            <a:r>
              <a:rPr lang="en-US" sz="2200" dirty="0">
                <a:solidFill>
                  <a:schemeClr val="accent3">
                    <a:lumMod val="25000"/>
                  </a:schemeClr>
                </a:solidFill>
                <a:latin typeface="Abadi" panose="020B0604020104020204" pitchFamily="34" charset="0"/>
              </a:rPr>
              <a:t>Does the rate of successful landings increase over the years?</a:t>
            </a:r>
          </a:p>
          <a:p>
            <a:pPr lvl="1">
              <a:spcBef>
                <a:spcPts val="1400"/>
              </a:spcBef>
            </a:pPr>
            <a:r>
              <a:rPr lang="en-US" sz="2200" dirty="0">
                <a:solidFill>
                  <a:schemeClr val="accent3">
                    <a:lumMod val="25000"/>
                  </a:schemeClr>
                </a:solidFill>
                <a:latin typeface="Abadi" panose="020B0604020104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 3" descr="Une image contenant capture d’écran, diagramme, cercle&#10;&#10;Le contenu généré par l’IA peut être incorrect.">
            <a:extLst>
              <a:ext uri="{FF2B5EF4-FFF2-40B4-BE49-F238E27FC236}">
                <a16:creationId xmlns:a16="http://schemas.microsoft.com/office/drawing/2014/main" id="{EF8B414B-4856-BE31-99E5-B1DA934E6C42}"/>
              </a:ext>
            </a:extLst>
          </p:cNvPr>
          <p:cNvPicPr>
            <a:picLocks noChangeAspect="1"/>
          </p:cNvPicPr>
          <p:nvPr/>
        </p:nvPicPr>
        <p:blipFill>
          <a:blip r:embed="rId3"/>
          <a:stretch>
            <a:fillRect/>
          </a:stretch>
        </p:blipFill>
        <p:spPr>
          <a:xfrm>
            <a:off x="1354442" y="1625600"/>
            <a:ext cx="9251152" cy="2889401"/>
          </a:xfrm>
          <a:prstGeom prst="rect">
            <a:avLst/>
          </a:prstGeom>
        </p:spPr>
      </p:pic>
      <p:sp>
        <p:nvSpPr>
          <p:cNvPr id="6" name="ZoneTexte 5">
            <a:extLst>
              <a:ext uri="{FF2B5EF4-FFF2-40B4-BE49-F238E27FC236}">
                <a16:creationId xmlns:a16="http://schemas.microsoft.com/office/drawing/2014/main" id="{646D8DFC-D7EF-A402-E944-1D8711CCF762}"/>
              </a:ext>
            </a:extLst>
          </p:cNvPr>
          <p:cNvSpPr txBox="1"/>
          <p:nvPr/>
        </p:nvSpPr>
        <p:spPr>
          <a:xfrm>
            <a:off x="863600" y="4754880"/>
            <a:ext cx="9895840" cy="646331"/>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KSC LC-39A has the highest</a:t>
            </a:r>
            <a:endParaRPr lang="fr-FR"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Image 3" descr="Une image contenant texte, capture d’écran, nombre, ligne&#10;&#10;Le contenu généré par l’IA peut être incorrect.">
            <a:extLst>
              <a:ext uri="{FF2B5EF4-FFF2-40B4-BE49-F238E27FC236}">
                <a16:creationId xmlns:a16="http://schemas.microsoft.com/office/drawing/2014/main" id="{6FCC773D-3D1B-AB11-CEC9-B50D1A3E91A2}"/>
              </a:ext>
            </a:extLst>
          </p:cNvPr>
          <p:cNvPicPr>
            <a:picLocks noChangeAspect="1"/>
          </p:cNvPicPr>
          <p:nvPr/>
        </p:nvPicPr>
        <p:blipFill>
          <a:blip r:embed="rId3"/>
          <a:stretch>
            <a:fillRect/>
          </a:stretch>
        </p:blipFill>
        <p:spPr>
          <a:xfrm>
            <a:off x="5883317" y="1620952"/>
            <a:ext cx="5574655" cy="2372194"/>
          </a:xfrm>
          <a:prstGeom prst="rect">
            <a:avLst/>
          </a:prstGeom>
        </p:spPr>
      </p:pic>
      <p:pic>
        <p:nvPicPr>
          <p:cNvPr id="7" name="Image 6" descr="Une image contenant texte, capture d’écran, ligne, nombre&#10;&#10;Le contenu généré par l’IA peut être incorrect.">
            <a:extLst>
              <a:ext uri="{FF2B5EF4-FFF2-40B4-BE49-F238E27FC236}">
                <a16:creationId xmlns:a16="http://schemas.microsoft.com/office/drawing/2014/main" id="{3891F640-DDA7-3247-1205-4C315FEA9CA0}"/>
              </a:ext>
            </a:extLst>
          </p:cNvPr>
          <p:cNvPicPr>
            <a:picLocks noChangeAspect="1"/>
          </p:cNvPicPr>
          <p:nvPr/>
        </p:nvPicPr>
        <p:blipFill>
          <a:blip r:embed="rId4"/>
          <a:stretch>
            <a:fillRect/>
          </a:stretch>
        </p:blipFill>
        <p:spPr>
          <a:xfrm>
            <a:off x="5883317" y="4110477"/>
            <a:ext cx="5574655" cy="2371309"/>
          </a:xfrm>
          <a:prstGeom prst="rect">
            <a:avLst/>
          </a:prstGeom>
        </p:spPr>
      </p:pic>
      <p:sp>
        <p:nvSpPr>
          <p:cNvPr id="8" name="ZoneTexte 7">
            <a:extLst>
              <a:ext uri="{FF2B5EF4-FFF2-40B4-BE49-F238E27FC236}">
                <a16:creationId xmlns:a16="http://schemas.microsoft.com/office/drawing/2014/main" id="{94F771E1-D06D-1517-20D3-5431FF5C0879}"/>
              </a:ext>
            </a:extLst>
          </p:cNvPr>
          <p:cNvSpPr txBox="1"/>
          <p:nvPr/>
        </p:nvSpPr>
        <p:spPr>
          <a:xfrm>
            <a:off x="894080" y="1620952"/>
            <a:ext cx="4521200" cy="2031325"/>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The charts show</a:t>
            </a:r>
          </a:p>
          <a:p>
            <a:r>
              <a:rPr lang="en-US" dirty="0">
                <a:latin typeface="Abadi" panose="020B0604020104020204" pitchFamily="34" charset="0"/>
              </a:rPr>
              <a:t>that payloads</a:t>
            </a:r>
          </a:p>
          <a:p>
            <a:r>
              <a:rPr lang="en-US" dirty="0">
                <a:latin typeface="Abadi" panose="020B0604020104020204" pitchFamily="34" charset="0"/>
              </a:rPr>
              <a:t>between 2000</a:t>
            </a:r>
          </a:p>
          <a:p>
            <a:r>
              <a:rPr lang="en-US" dirty="0">
                <a:latin typeface="Abadi" panose="020B0604020104020204" pitchFamily="34" charset="0"/>
              </a:rPr>
              <a:t>and 5500 kg have</a:t>
            </a:r>
          </a:p>
          <a:p>
            <a:r>
              <a:rPr lang="en-US" dirty="0">
                <a:latin typeface="Abadi" panose="020B0604020104020204" pitchFamily="34" charset="0"/>
              </a:rPr>
              <a:t>the highest</a:t>
            </a:r>
          </a:p>
          <a:p>
            <a:r>
              <a:rPr lang="en-US" dirty="0">
                <a:latin typeface="Abadi" panose="020B0604020104020204" pitchFamily="34" charset="0"/>
              </a:rPr>
              <a:t>success rate.</a:t>
            </a:r>
            <a:endParaRPr lang="fr-FR"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descr="Une image contenant texte, Police, capture d’écran, ligne&#10;&#10;Le contenu généré par l’IA peut être incorrect.">
            <a:extLst>
              <a:ext uri="{FF2B5EF4-FFF2-40B4-BE49-F238E27FC236}">
                <a16:creationId xmlns:a16="http://schemas.microsoft.com/office/drawing/2014/main" id="{CC049B90-ADEB-6A92-CEF8-6B619EABC8E1}"/>
              </a:ext>
            </a:extLst>
          </p:cNvPr>
          <p:cNvPicPr>
            <a:picLocks noChangeAspect="1"/>
          </p:cNvPicPr>
          <p:nvPr/>
        </p:nvPicPr>
        <p:blipFill>
          <a:blip r:embed="rId3"/>
          <a:stretch>
            <a:fillRect/>
          </a:stretch>
        </p:blipFill>
        <p:spPr>
          <a:xfrm>
            <a:off x="7365953" y="2343118"/>
            <a:ext cx="3919658" cy="1164536"/>
          </a:xfrm>
          <a:prstGeom prst="rect">
            <a:avLst/>
          </a:prstGeom>
        </p:spPr>
      </p:pic>
      <p:pic>
        <p:nvPicPr>
          <p:cNvPr id="7" name="Image 6" descr="Une image contenant texte, Police, capture d’écran, ligne&#10;&#10;Le contenu généré par l’IA peut être incorrect.">
            <a:extLst>
              <a:ext uri="{FF2B5EF4-FFF2-40B4-BE49-F238E27FC236}">
                <a16:creationId xmlns:a16="http://schemas.microsoft.com/office/drawing/2014/main" id="{DD6335E1-16F5-6503-9623-1136F4F791B3}"/>
              </a:ext>
            </a:extLst>
          </p:cNvPr>
          <p:cNvPicPr>
            <a:picLocks noChangeAspect="1"/>
          </p:cNvPicPr>
          <p:nvPr/>
        </p:nvPicPr>
        <p:blipFill>
          <a:blip r:embed="rId4"/>
          <a:stretch>
            <a:fillRect/>
          </a:stretch>
        </p:blipFill>
        <p:spPr>
          <a:xfrm>
            <a:off x="7337549" y="4721285"/>
            <a:ext cx="3948062" cy="1164536"/>
          </a:xfrm>
          <a:prstGeom prst="rect">
            <a:avLst/>
          </a:prstGeom>
        </p:spPr>
      </p:pic>
      <p:sp>
        <p:nvSpPr>
          <p:cNvPr id="8" name="ZoneTexte 7">
            <a:extLst>
              <a:ext uri="{FF2B5EF4-FFF2-40B4-BE49-F238E27FC236}">
                <a16:creationId xmlns:a16="http://schemas.microsoft.com/office/drawing/2014/main" id="{4BDF398A-7FE7-EE16-91CB-374607FE4F8B}"/>
              </a:ext>
            </a:extLst>
          </p:cNvPr>
          <p:cNvSpPr txBox="1"/>
          <p:nvPr/>
        </p:nvSpPr>
        <p:spPr>
          <a:xfrm>
            <a:off x="904240" y="1645920"/>
            <a:ext cx="4927600" cy="3970318"/>
          </a:xfrm>
          <a:prstGeom prst="rect">
            <a:avLst/>
          </a:prstGeom>
          <a:noFill/>
        </p:spPr>
        <p:txBody>
          <a:bodyPr wrap="square" rtlCol="0">
            <a:spAutoFit/>
          </a:bodyPr>
          <a:lstStyle/>
          <a:p>
            <a:r>
              <a:rPr lang="en-US" dirty="0">
                <a:latin typeface="Abadi" panose="020B0604020104020204" pitchFamily="34" charset="0"/>
              </a:rPr>
              <a:t>Explanation:</a:t>
            </a:r>
          </a:p>
          <a:p>
            <a:r>
              <a:rPr lang="en-US" dirty="0">
                <a:latin typeface="Abadi" panose="020B0604020104020204" pitchFamily="34" charset="0"/>
              </a:rPr>
              <a:t>• Based on the scores of the Test Set,</a:t>
            </a:r>
          </a:p>
          <a:p>
            <a:r>
              <a:rPr lang="en-US" dirty="0">
                <a:latin typeface="Abadi" panose="020B0604020104020204" pitchFamily="34" charset="0"/>
              </a:rPr>
              <a:t>we can not confirm which method</a:t>
            </a:r>
          </a:p>
          <a:p>
            <a:r>
              <a:rPr lang="en-US" dirty="0">
                <a:latin typeface="Abadi" panose="020B0604020104020204" pitchFamily="34" charset="0"/>
              </a:rPr>
              <a:t>performs best.</a:t>
            </a:r>
          </a:p>
          <a:p>
            <a:r>
              <a:rPr lang="en-US" dirty="0">
                <a:latin typeface="Abadi" panose="020B0604020104020204" pitchFamily="34" charset="0"/>
              </a:rPr>
              <a:t>• Same Test Set scores may be due</a:t>
            </a:r>
          </a:p>
          <a:p>
            <a:r>
              <a:rPr lang="en-US" dirty="0">
                <a:latin typeface="Abadi" panose="020B0604020104020204" pitchFamily="34" charset="0"/>
              </a:rPr>
              <a:t>to the small test sample size (18</a:t>
            </a:r>
          </a:p>
          <a:p>
            <a:r>
              <a:rPr lang="en-US" dirty="0">
                <a:latin typeface="Abadi" panose="020B0604020104020204" pitchFamily="34" charset="0"/>
              </a:rPr>
              <a:t>samples). Therefore, we tested all</a:t>
            </a:r>
          </a:p>
          <a:p>
            <a:r>
              <a:rPr lang="en-US" dirty="0">
                <a:latin typeface="Abadi" panose="020B0604020104020204" pitchFamily="34" charset="0"/>
              </a:rPr>
              <a:t>methods based on the whole</a:t>
            </a:r>
          </a:p>
          <a:p>
            <a:r>
              <a:rPr lang="en-US" dirty="0">
                <a:latin typeface="Abadi" panose="020B0604020104020204" pitchFamily="34" charset="0"/>
              </a:rPr>
              <a:t>Dataset.</a:t>
            </a:r>
          </a:p>
          <a:p>
            <a:r>
              <a:rPr lang="en-US" dirty="0">
                <a:latin typeface="Abadi" panose="020B0604020104020204" pitchFamily="34" charset="0"/>
              </a:rPr>
              <a:t>• The scores of the whole Dataset</a:t>
            </a:r>
          </a:p>
          <a:p>
            <a:r>
              <a:rPr lang="en-US" dirty="0">
                <a:latin typeface="Abadi" panose="020B0604020104020204" pitchFamily="34" charset="0"/>
              </a:rPr>
              <a:t>confirm that the best model is the</a:t>
            </a:r>
          </a:p>
          <a:p>
            <a:r>
              <a:rPr lang="en-US" dirty="0">
                <a:latin typeface="Abadi" panose="020B0604020104020204" pitchFamily="34" charset="0"/>
              </a:rPr>
              <a:t>Decision Tree Model. This model</a:t>
            </a:r>
          </a:p>
          <a:p>
            <a:r>
              <a:rPr lang="en-US" dirty="0">
                <a:latin typeface="Abadi" panose="020B0604020104020204" pitchFamily="34" charset="0"/>
              </a:rPr>
              <a:t>has not only higher scores, but also</a:t>
            </a:r>
          </a:p>
          <a:p>
            <a:r>
              <a:rPr lang="en-US" dirty="0">
                <a:latin typeface="Abadi" panose="020B0604020104020204" pitchFamily="34" charset="0"/>
              </a:rPr>
              <a:t>the highest accuracy.</a:t>
            </a:r>
            <a:endParaRPr lang="fr-FR" dirty="0">
              <a:latin typeface="Abadi" panose="020B0604020104020204" pitchFamily="34" charset="0"/>
            </a:endParaRPr>
          </a:p>
        </p:txBody>
      </p:sp>
      <p:sp>
        <p:nvSpPr>
          <p:cNvPr id="10" name="ZoneTexte 9">
            <a:extLst>
              <a:ext uri="{FF2B5EF4-FFF2-40B4-BE49-F238E27FC236}">
                <a16:creationId xmlns:a16="http://schemas.microsoft.com/office/drawing/2014/main" id="{70C119F6-5493-E17D-2E87-C421F9E40F82}"/>
              </a:ext>
            </a:extLst>
          </p:cNvPr>
          <p:cNvSpPr txBox="1"/>
          <p:nvPr/>
        </p:nvSpPr>
        <p:spPr>
          <a:xfrm>
            <a:off x="7365953" y="1727200"/>
            <a:ext cx="3948062" cy="369332"/>
          </a:xfrm>
          <a:prstGeom prst="rect">
            <a:avLst/>
          </a:prstGeom>
          <a:noFill/>
        </p:spPr>
        <p:txBody>
          <a:bodyPr wrap="square" rtlCol="0">
            <a:spAutoFit/>
          </a:bodyPr>
          <a:lstStyle/>
          <a:p>
            <a:r>
              <a:rPr lang="en-US" b="1" dirty="0"/>
              <a:t>Scores </a:t>
            </a:r>
            <a:r>
              <a:rPr lang="en-US" b="1" dirty="0">
                <a:latin typeface="Abadi" panose="020B0604020104020204" pitchFamily="34" charset="0"/>
              </a:rPr>
              <a:t>and</a:t>
            </a:r>
            <a:r>
              <a:rPr lang="en-US" b="1" dirty="0"/>
              <a:t> Accuracy of the Test Set</a:t>
            </a:r>
            <a:endParaRPr lang="fr-FR" b="1" dirty="0"/>
          </a:p>
        </p:txBody>
      </p:sp>
      <p:sp>
        <p:nvSpPr>
          <p:cNvPr id="11" name="ZoneTexte 10">
            <a:extLst>
              <a:ext uri="{FF2B5EF4-FFF2-40B4-BE49-F238E27FC236}">
                <a16:creationId xmlns:a16="http://schemas.microsoft.com/office/drawing/2014/main" id="{997D866E-3B42-71E0-5A60-F64A555E03AE}"/>
              </a:ext>
            </a:extLst>
          </p:cNvPr>
          <p:cNvSpPr txBox="1"/>
          <p:nvPr/>
        </p:nvSpPr>
        <p:spPr>
          <a:xfrm>
            <a:off x="7337549" y="3935203"/>
            <a:ext cx="3948062" cy="646331"/>
          </a:xfrm>
          <a:prstGeom prst="rect">
            <a:avLst/>
          </a:prstGeom>
          <a:noFill/>
        </p:spPr>
        <p:txBody>
          <a:bodyPr wrap="square" rtlCol="0">
            <a:spAutoFit/>
          </a:bodyPr>
          <a:lstStyle/>
          <a:p>
            <a:r>
              <a:rPr lang="en-US" b="1" dirty="0">
                <a:latin typeface="Abadi" panose="020B0604020104020204" pitchFamily="34" charset="0"/>
              </a:rPr>
              <a:t>Scores</a:t>
            </a:r>
            <a:r>
              <a:rPr lang="en-US" b="1" dirty="0"/>
              <a:t> and Accuracy of the Entire Data Set</a:t>
            </a:r>
            <a:endParaRPr lang="fr-FR" b="1"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 2" descr="Une image contenant texte, capture d’écran, diagramme&#10;&#10;Le contenu généré par l’IA peut être incorrect.">
            <a:extLst>
              <a:ext uri="{FF2B5EF4-FFF2-40B4-BE49-F238E27FC236}">
                <a16:creationId xmlns:a16="http://schemas.microsoft.com/office/drawing/2014/main" id="{131FA5CA-6BE9-F3DA-CC58-FBE10948896A}"/>
              </a:ext>
            </a:extLst>
          </p:cNvPr>
          <p:cNvPicPr>
            <a:picLocks noChangeAspect="1"/>
          </p:cNvPicPr>
          <p:nvPr/>
        </p:nvPicPr>
        <p:blipFill>
          <a:blip r:embed="rId3"/>
          <a:stretch>
            <a:fillRect/>
          </a:stretch>
        </p:blipFill>
        <p:spPr>
          <a:xfrm>
            <a:off x="6418544" y="1601169"/>
            <a:ext cx="5039428" cy="4305901"/>
          </a:xfrm>
          <a:prstGeom prst="rect">
            <a:avLst/>
          </a:prstGeom>
        </p:spPr>
      </p:pic>
      <p:sp>
        <p:nvSpPr>
          <p:cNvPr id="6" name="ZoneTexte 5">
            <a:extLst>
              <a:ext uri="{FF2B5EF4-FFF2-40B4-BE49-F238E27FC236}">
                <a16:creationId xmlns:a16="http://schemas.microsoft.com/office/drawing/2014/main" id="{71AAC370-AFB4-EC5A-ACBE-096715509845}"/>
              </a:ext>
            </a:extLst>
          </p:cNvPr>
          <p:cNvSpPr txBox="1"/>
          <p:nvPr/>
        </p:nvSpPr>
        <p:spPr>
          <a:xfrm>
            <a:off x="843280" y="1601169"/>
            <a:ext cx="5039428" cy="1477328"/>
          </a:xfrm>
          <a:prstGeom prst="rect">
            <a:avLst/>
          </a:prstGeom>
          <a:noFill/>
        </p:spPr>
        <p:txBody>
          <a:bodyPr wrap="square" rtlCol="0">
            <a:spAutoFit/>
          </a:bodyPr>
          <a:lstStyle/>
          <a:p>
            <a:r>
              <a:rPr lang="en-US" dirty="0"/>
              <a:t>Explanation:</a:t>
            </a:r>
          </a:p>
          <a:p>
            <a:r>
              <a:rPr lang="en-US" dirty="0"/>
              <a:t>• Examining the confusion matrix, we see</a:t>
            </a:r>
          </a:p>
          <a:p>
            <a:r>
              <a:rPr lang="en-US" dirty="0"/>
              <a:t>that logistic regression can distinguish</a:t>
            </a:r>
          </a:p>
          <a:p>
            <a:r>
              <a:rPr lang="en-US" dirty="0"/>
              <a:t>between the different classes. We see</a:t>
            </a:r>
          </a:p>
          <a:p>
            <a:r>
              <a:rPr lang="en-US" dirty="0"/>
              <a:t>that the major problem is false positives.</a:t>
            </a:r>
            <a:endParaRPr lang="fr-FR"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10121509" cy="4351338"/>
          </a:xfrm>
          <a:prstGeom prst="rect">
            <a:avLst/>
          </a:prstGeom>
        </p:spPr>
        <p:txBody>
          <a:bodyPr>
            <a:normAutofit fontScale="92500" lnSpcReduction="10000"/>
          </a:bodyPr>
          <a:lstStyle/>
          <a:p>
            <a:pPr marL="0" indent="0">
              <a:lnSpc>
                <a:spcPct val="100000"/>
              </a:lnSpc>
              <a:spcBef>
                <a:spcPts val="1400"/>
              </a:spcBef>
              <a:buNone/>
            </a:pPr>
            <a:r>
              <a:rPr lang="en-US" dirty="0"/>
              <a:t>• Decision Tree Model is the best algorithm for this dataset. </a:t>
            </a:r>
          </a:p>
          <a:p>
            <a:pPr marL="0" indent="0">
              <a:lnSpc>
                <a:spcPct val="100000"/>
              </a:lnSpc>
              <a:spcBef>
                <a:spcPts val="1400"/>
              </a:spcBef>
              <a:buNone/>
            </a:pPr>
            <a:r>
              <a:rPr lang="en-US" dirty="0"/>
              <a:t>• Launches with a low payload mass show better results than launches with a larger payload mass. </a:t>
            </a:r>
          </a:p>
          <a:p>
            <a:pPr marL="0" indent="0">
              <a:lnSpc>
                <a:spcPct val="100000"/>
              </a:lnSpc>
              <a:spcBef>
                <a:spcPts val="1400"/>
              </a:spcBef>
              <a:buNone/>
            </a:pPr>
            <a:r>
              <a:rPr lang="en-US" dirty="0"/>
              <a:t>• Most of launch sites are in proximity to the Equator line and all the sites are in very close proximity to the coast. </a:t>
            </a:r>
          </a:p>
          <a:p>
            <a:pPr marL="0" indent="0">
              <a:lnSpc>
                <a:spcPct val="100000"/>
              </a:lnSpc>
              <a:spcBef>
                <a:spcPts val="1400"/>
              </a:spcBef>
              <a:buNone/>
            </a:pPr>
            <a:r>
              <a:rPr lang="en-US" dirty="0"/>
              <a:t>• The success rate of launches increases over the years. </a:t>
            </a:r>
          </a:p>
          <a:p>
            <a:pPr marL="0" indent="0">
              <a:lnSpc>
                <a:spcPct val="100000"/>
              </a:lnSpc>
              <a:spcBef>
                <a:spcPts val="1400"/>
              </a:spcBef>
              <a:buNone/>
            </a:pPr>
            <a:r>
              <a:rPr lang="en-US" dirty="0"/>
              <a:t>• KSC LC-39A has the highest success rate of the launches from all the sites. </a:t>
            </a:r>
          </a:p>
          <a:p>
            <a:pPr marL="0" indent="0">
              <a:lnSpc>
                <a:spcPct val="100000"/>
              </a:lnSpc>
              <a:spcBef>
                <a:spcPts val="1400"/>
              </a:spcBef>
              <a:buNone/>
            </a:pPr>
            <a:r>
              <a:rPr lang="en-US" dirty="0"/>
              <a:t>• Orbits ES-L1, GEO, HEO and SSO have 100% success 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dirty="0">
                <a:latin typeface="Abadi" panose="020B0604020104020204" pitchFamily="34" charset="0"/>
              </a:rPr>
              <a:t>Special Thanks to: Coursera IBM &amp; Instructors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Scrapping </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400" dirty="0"/>
              <a:t>Data collection process involved a combination of API requests from SpaceX REST API and Web Scraping data from a table in SpaceX’s Wikipedia entry. We had to use both of these data collection methods in order to get complete information about the launches for a more detailed analysis. </a:t>
            </a:r>
          </a:p>
          <a:p>
            <a:pPr marL="0" indent="0">
              <a:lnSpc>
                <a:spcPct val="100000"/>
              </a:lnSpc>
              <a:spcBef>
                <a:spcPts val="1400"/>
              </a:spcBef>
              <a:buNone/>
            </a:pPr>
            <a:r>
              <a:rPr lang="en-US" sz="2400" b="1" dirty="0"/>
              <a:t>Data Columns are obtained by using SpaceX REST API: </a:t>
            </a:r>
            <a:r>
              <a:rPr lang="en-US" sz="2400" dirty="0" err="1"/>
              <a:t>FlightNumber</a:t>
            </a:r>
            <a:r>
              <a:rPr lang="en-US" sz="2400" dirty="0"/>
              <a:t>, Date, </a:t>
            </a:r>
            <a:r>
              <a:rPr lang="en-US" sz="2400" dirty="0" err="1"/>
              <a:t>BoosterVersion</a:t>
            </a:r>
            <a:r>
              <a:rPr lang="en-US" sz="2400" dirty="0"/>
              <a:t>, </a:t>
            </a:r>
            <a:r>
              <a:rPr lang="en-US" sz="2400" dirty="0" err="1"/>
              <a:t>PayloadMass</a:t>
            </a:r>
            <a:r>
              <a:rPr lang="en-US" sz="2400" dirty="0"/>
              <a:t>, Orbit, </a:t>
            </a:r>
            <a:r>
              <a:rPr lang="en-US" sz="2400" dirty="0" err="1"/>
              <a:t>LaunchSite</a:t>
            </a:r>
            <a:r>
              <a:rPr lang="en-US" sz="2400" dirty="0"/>
              <a:t>, Outcome, Flights, </a:t>
            </a:r>
            <a:r>
              <a:rPr lang="en-US" sz="2400" dirty="0" err="1"/>
              <a:t>GridFins</a:t>
            </a:r>
            <a:r>
              <a:rPr lang="en-US" sz="2400" dirty="0"/>
              <a:t>, Reused, Legs, </a:t>
            </a:r>
            <a:r>
              <a:rPr lang="en-US" sz="2400" dirty="0" err="1"/>
              <a:t>LandingPad</a:t>
            </a:r>
            <a:r>
              <a:rPr lang="en-US" sz="2400" dirty="0"/>
              <a:t>, Block, </a:t>
            </a:r>
            <a:r>
              <a:rPr lang="en-US" sz="2400" dirty="0" err="1"/>
              <a:t>ReusedCount</a:t>
            </a:r>
            <a:r>
              <a:rPr lang="en-US" sz="2400" dirty="0"/>
              <a:t>, Serial, Longitude, Latitude Data</a:t>
            </a:r>
          </a:p>
          <a:p>
            <a:pPr marL="0" indent="0">
              <a:lnSpc>
                <a:spcPct val="100000"/>
              </a:lnSpc>
              <a:spcBef>
                <a:spcPts val="1400"/>
              </a:spcBef>
              <a:buNone/>
            </a:pPr>
            <a:r>
              <a:rPr lang="en-US" sz="2400" dirty="0"/>
              <a:t> </a:t>
            </a:r>
            <a:r>
              <a:rPr lang="en-US" sz="2400" b="1" dirty="0"/>
              <a:t>Columns are obtained by using Wikipedia Web Scraping: </a:t>
            </a:r>
            <a:r>
              <a:rPr lang="en-US" sz="2400" dirty="0"/>
              <a:t>Flight No., Launch site, Payload, </a:t>
            </a:r>
            <a:r>
              <a:rPr lang="en-US" sz="2400" dirty="0" err="1"/>
              <a:t>PayloadMass</a:t>
            </a:r>
            <a:r>
              <a:rPr lang="en-US" sz="2400" dirty="0"/>
              <a:t>, Orbit, Customer, Launch outcome, Version Booster, Booster landing, Date, Time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662" y="1586593"/>
            <a:ext cx="10515600" cy="3684813"/>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477101"/>
            <a:ext cx="4640263" cy="549049"/>
          </a:xfrm>
          <a:prstGeom prst="rect">
            <a:avLst/>
          </a:prstGeom>
        </p:spPr>
        <p:txBody>
          <a:bodyPr vert="horz" lIns="91440" tIns="45720" rIns="91440" bIns="45720" rtlCol="0" anchor="t">
            <a:normAutofit/>
          </a:bodyPr>
          <a:lstStyle/>
          <a:p>
            <a:r>
              <a:rPr lang="en-US" dirty="0" err="1">
                <a:hlinkClick r:id="rId3" action="ppaction://hlinkfile"/>
              </a:rPr>
              <a:t>Github</a:t>
            </a:r>
            <a:r>
              <a:rPr lang="en-US" dirty="0">
                <a:hlinkClick r:id="rId3" action="ppaction://hlinkfile"/>
              </a:rPr>
              <a:t> Link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44D1F9CE-2717-77CF-21AB-632F15F945D9}"/>
              </a:ext>
            </a:extLst>
          </p:cNvPr>
          <p:cNvSpPr/>
          <p:nvPr/>
        </p:nvSpPr>
        <p:spPr>
          <a:xfrm>
            <a:off x="1501458"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Requesting</a:t>
            </a:r>
            <a:r>
              <a:rPr lang="fr-FR" sz="1200" dirty="0"/>
              <a:t> rocket launch data </a:t>
            </a:r>
            <a:r>
              <a:rPr lang="fr-FR" sz="1200" dirty="0" err="1"/>
              <a:t>from</a:t>
            </a:r>
            <a:r>
              <a:rPr lang="fr-FR" sz="1200" dirty="0"/>
              <a:t> SpaceX API</a:t>
            </a:r>
          </a:p>
        </p:txBody>
      </p:sp>
      <p:sp>
        <p:nvSpPr>
          <p:cNvPr id="7" name="Rectangle 6">
            <a:extLst>
              <a:ext uri="{FF2B5EF4-FFF2-40B4-BE49-F238E27FC236}">
                <a16:creationId xmlns:a16="http://schemas.microsoft.com/office/drawing/2014/main" id="{06FC9C3C-8B93-D3C4-E222-10AE24DF02A8}"/>
              </a:ext>
            </a:extLst>
          </p:cNvPr>
          <p:cNvSpPr/>
          <p:nvPr/>
        </p:nvSpPr>
        <p:spPr>
          <a:xfrm>
            <a:off x="3977004"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Decoding</a:t>
            </a:r>
            <a:r>
              <a:rPr lang="fr-FR" sz="1200" dirty="0"/>
              <a:t> the </a:t>
            </a:r>
            <a:r>
              <a:rPr lang="fr-FR" sz="1200" dirty="0" err="1"/>
              <a:t>response</a:t>
            </a:r>
            <a:r>
              <a:rPr lang="fr-FR" sz="1200" dirty="0"/>
              <a:t> content and </a:t>
            </a:r>
            <a:r>
              <a:rPr lang="fr-FR" sz="1200" dirty="0" err="1"/>
              <a:t>turning</a:t>
            </a:r>
            <a:r>
              <a:rPr lang="fr-FR" sz="1200" dirty="0"/>
              <a:t> </a:t>
            </a:r>
            <a:r>
              <a:rPr lang="fr-FR" sz="1200" dirty="0" err="1"/>
              <a:t>into</a:t>
            </a:r>
            <a:r>
              <a:rPr lang="fr-FR" sz="1200" dirty="0"/>
              <a:t> a </a:t>
            </a:r>
            <a:r>
              <a:rPr lang="fr-FR" sz="1200" dirty="0" err="1"/>
              <a:t>dataframe</a:t>
            </a:r>
            <a:endParaRPr lang="fr-FR" sz="1200" dirty="0"/>
          </a:p>
        </p:txBody>
      </p:sp>
      <p:sp>
        <p:nvSpPr>
          <p:cNvPr id="8" name="Rectangle 7">
            <a:extLst>
              <a:ext uri="{FF2B5EF4-FFF2-40B4-BE49-F238E27FC236}">
                <a16:creationId xmlns:a16="http://schemas.microsoft.com/office/drawing/2014/main" id="{77D4FC58-5C88-9B90-A175-01225EFEB504}"/>
              </a:ext>
            </a:extLst>
          </p:cNvPr>
          <p:cNvSpPr/>
          <p:nvPr/>
        </p:nvSpPr>
        <p:spPr>
          <a:xfrm>
            <a:off x="6509702"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Requesting</a:t>
            </a:r>
            <a:r>
              <a:rPr lang="fr-FR" sz="1200" dirty="0"/>
              <a:t> </a:t>
            </a:r>
            <a:r>
              <a:rPr lang="fr-FR" sz="1200" dirty="0" err="1"/>
              <a:t>needed</a:t>
            </a:r>
            <a:r>
              <a:rPr lang="fr-FR" sz="1200" dirty="0"/>
              <a:t> information about the </a:t>
            </a:r>
            <a:r>
              <a:rPr lang="fr-FR" sz="1200" dirty="0" err="1"/>
              <a:t>launched</a:t>
            </a:r>
            <a:r>
              <a:rPr lang="fr-FR" sz="1200" dirty="0"/>
              <a:t> </a:t>
            </a:r>
            <a:r>
              <a:rPr lang="fr-FR" sz="1200" dirty="0" err="1"/>
              <a:t>from</a:t>
            </a:r>
            <a:r>
              <a:rPr lang="fr-FR" sz="1200" dirty="0"/>
              <a:t> SpaceX API </a:t>
            </a:r>
          </a:p>
        </p:txBody>
      </p:sp>
      <p:sp>
        <p:nvSpPr>
          <p:cNvPr id="9" name="Rectangle 8">
            <a:extLst>
              <a:ext uri="{FF2B5EF4-FFF2-40B4-BE49-F238E27FC236}">
                <a16:creationId xmlns:a16="http://schemas.microsoft.com/office/drawing/2014/main" id="{732CEDB7-D22D-A236-9EEF-7CA0D37A299E}"/>
              </a:ext>
            </a:extLst>
          </p:cNvPr>
          <p:cNvSpPr/>
          <p:nvPr/>
        </p:nvSpPr>
        <p:spPr>
          <a:xfrm>
            <a:off x="9042400"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Constructing</a:t>
            </a:r>
            <a:r>
              <a:rPr lang="fr-FR" sz="1200" dirty="0"/>
              <a:t> data </a:t>
            </a:r>
            <a:r>
              <a:rPr lang="fr-FR" sz="1200" dirty="0" err="1"/>
              <a:t>we</a:t>
            </a:r>
            <a:r>
              <a:rPr lang="fr-FR" sz="1200" dirty="0"/>
              <a:t> have </a:t>
            </a:r>
            <a:r>
              <a:rPr lang="fr-FR" sz="1200" dirty="0" err="1"/>
              <a:t>obtained</a:t>
            </a:r>
            <a:r>
              <a:rPr lang="fr-FR" sz="1200" dirty="0"/>
              <a:t> </a:t>
            </a:r>
            <a:r>
              <a:rPr lang="fr-FR" sz="1200" dirty="0" err="1"/>
              <a:t>into</a:t>
            </a:r>
            <a:r>
              <a:rPr lang="fr-FR" sz="1200" dirty="0"/>
              <a:t> a </a:t>
            </a:r>
            <a:r>
              <a:rPr lang="fr-FR" sz="1200" dirty="0" err="1"/>
              <a:t>dictionary</a:t>
            </a:r>
            <a:endParaRPr lang="fr-FR" sz="1200" dirty="0"/>
          </a:p>
        </p:txBody>
      </p:sp>
      <p:sp>
        <p:nvSpPr>
          <p:cNvPr id="10" name="Rectangle 9">
            <a:extLst>
              <a:ext uri="{FF2B5EF4-FFF2-40B4-BE49-F238E27FC236}">
                <a16:creationId xmlns:a16="http://schemas.microsoft.com/office/drawing/2014/main" id="{0262876B-4BED-C7C0-6AF4-A216477B0FFA}"/>
              </a:ext>
            </a:extLst>
          </p:cNvPr>
          <p:cNvSpPr/>
          <p:nvPr/>
        </p:nvSpPr>
        <p:spPr>
          <a:xfrm>
            <a:off x="9042400"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dataframe</a:t>
            </a:r>
            <a:r>
              <a:rPr lang="fr-FR" sz="1200" dirty="0"/>
              <a:t> </a:t>
            </a:r>
            <a:r>
              <a:rPr lang="fr-FR" sz="1200" dirty="0" err="1"/>
              <a:t>from</a:t>
            </a:r>
            <a:r>
              <a:rPr lang="fr-FR" sz="1200" dirty="0"/>
              <a:t> the </a:t>
            </a:r>
            <a:r>
              <a:rPr lang="fr-FR" sz="1200" dirty="0" err="1"/>
              <a:t>dictionary</a:t>
            </a:r>
            <a:endParaRPr lang="fr-FR" sz="1200" dirty="0"/>
          </a:p>
        </p:txBody>
      </p:sp>
      <p:sp>
        <p:nvSpPr>
          <p:cNvPr id="11" name="Rectangle 10">
            <a:extLst>
              <a:ext uri="{FF2B5EF4-FFF2-40B4-BE49-F238E27FC236}">
                <a16:creationId xmlns:a16="http://schemas.microsoft.com/office/drawing/2014/main" id="{E064E37F-BA6A-E6F8-6E34-23909F9A34C6}"/>
              </a:ext>
            </a:extLst>
          </p:cNvPr>
          <p:cNvSpPr/>
          <p:nvPr/>
        </p:nvSpPr>
        <p:spPr>
          <a:xfrm>
            <a:off x="6509702"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Filtering</a:t>
            </a:r>
            <a:r>
              <a:rPr lang="fr-FR" sz="1200" dirty="0"/>
              <a:t> the </a:t>
            </a:r>
            <a:r>
              <a:rPr lang="fr-FR" sz="1200" dirty="0" err="1"/>
              <a:t>dataframe</a:t>
            </a:r>
            <a:r>
              <a:rPr lang="fr-FR" sz="1200" dirty="0"/>
              <a:t> to </a:t>
            </a:r>
            <a:r>
              <a:rPr lang="fr-FR" sz="1200" dirty="0" err="1"/>
              <a:t>only</a:t>
            </a:r>
            <a:r>
              <a:rPr lang="fr-FR" sz="1200" dirty="0"/>
              <a:t> </a:t>
            </a:r>
            <a:r>
              <a:rPr lang="fr-FR" sz="1200" dirty="0" err="1"/>
              <a:t>include</a:t>
            </a:r>
            <a:r>
              <a:rPr lang="fr-FR" sz="1200" dirty="0"/>
              <a:t> Falcon 9 </a:t>
            </a:r>
            <a:r>
              <a:rPr lang="fr-FR" sz="1200" dirty="0" err="1"/>
              <a:t>launches</a:t>
            </a:r>
            <a:endParaRPr lang="fr-FR" sz="1200" dirty="0"/>
          </a:p>
        </p:txBody>
      </p:sp>
      <p:sp>
        <p:nvSpPr>
          <p:cNvPr id="12" name="Rectangle 11">
            <a:extLst>
              <a:ext uri="{FF2B5EF4-FFF2-40B4-BE49-F238E27FC236}">
                <a16:creationId xmlns:a16="http://schemas.microsoft.com/office/drawing/2014/main" id="{B0E77420-0A7F-B03C-0562-68CF3E3B7ED3}"/>
              </a:ext>
            </a:extLst>
          </p:cNvPr>
          <p:cNvSpPr/>
          <p:nvPr/>
        </p:nvSpPr>
        <p:spPr>
          <a:xfrm>
            <a:off x="3977004"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Replacing</a:t>
            </a:r>
            <a:r>
              <a:rPr lang="fr-FR" sz="1200" dirty="0"/>
              <a:t> </a:t>
            </a:r>
            <a:r>
              <a:rPr lang="fr-FR" sz="1200" dirty="0" err="1"/>
              <a:t>missing</a:t>
            </a:r>
            <a:r>
              <a:rPr lang="fr-FR" sz="1200" dirty="0"/>
              <a:t> values of </a:t>
            </a:r>
            <a:r>
              <a:rPr lang="fr-FR" sz="1200" dirty="0" err="1"/>
              <a:t>Payload</a:t>
            </a:r>
            <a:r>
              <a:rPr lang="fr-FR" sz="1200" dirty="0"/>
              <a:t> Mass </a:t>
            </a:r>
            <a:r>
              <a:rPr lang="fr-FR" sz="1200" dirty="0" err="1"/>
              <a:t>column</a:t>
            </a:r>
            <a:r>
              <a:rPr lang="fr-FR" sz="1200" dirty="0"/>
              <a:t> </a:t>
            </a:r>
            <a:r>
              <a:rPr lang="fr-FR" sz="1200" dirty="0" err="1"/>
              <a:t>with</a:t>
            </a:r>
            <a:r>
              <a:rPr lang="fr-FR" sz="1200" dirty="0"/>
              <a:t> </a:t>
            </a:r>
            <a:r>
              <a:rPr lang="fr-FR" sz="1200" dirty="0" err="1"/>
              <a:t>calculated</a:t>
            </a:r>
            <a:r>
              <a:rPr lang="fr-FR" sz="1200" dirty="0"/>
              <a:t> </a:t>
            </a:r>
            <a:r>
              <a:rPr lang="fr-FR" sz="1200" dirty="0" err="1"/>
              <a:t>mean</a:t>
            </a:r>
            <a:endParaRPr lang="fr-FR" sz="1200" dirty="0"/>
          </a:p>
        </p:txBody>
      </p:sp>
      <p:sp>
        <p:nvSpPr>
          <p:cNvPr id="13" name="Rectangle 12">
            <a:extLst>
              <a:ext uri="{FF2B5EF4-FFF2-40B4-BE49-F238E27FC236}">
                <a16:creationId xmlns:a16="http://schemas.microsoft.com/office/drawing/2014/main" id="{DCE606E8-48D6-1603-3FDF-6D24E2700C2E}"/>
              </a:ext>
            </a:extLst>
          </p:cNvPr>
          <p:cNvSpPr/>
          <p:nvPr/>
        </p:nvSpPr>
        <p:spPr>
          <a:xfrm>
            <a:off x="1501458"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Exporting</a:t>
            </a:r>
            <a:r>
              <a:rPr lang="fr-FR" sz="1200" dirty="0"/>
              <a:t> data to csv</a:t>
            </a:r>
          </a:p>
        </p:txBody>
      </p:sp>
      <p:sp>
        <p:nvSpPr>
          <p:cNvPr id="14" name="Flèche : droite 13">
            <a:extLst>
              <a:ext uri="{FF2B5EF4-FFF2-40B4-BE49-F238E27FC236}">
                <a16:creationId xmlns:a16="http://schemas.microsoft.com/office/drawing/2014/main" id="{9F0DBA55-2365-0166-7B41-59F7B09803C5}"/>
              </a:ext>
            </a:extLst>
          </p:cNvPr>
          <p:cNvSpPr/>
          <p:nvPr/>
        </p:nvSpPr>
        <p:spPr>
          <a:xfrm>
            <a:off x="321167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49F792D0-CB99-4E3D-1E0D-9BABFE83E967}"/>
              </a:ext>
            </a:extLst>
          </p:cNvPr>
          <p:cNvSpPr/>
          <p:nvPr/>
        </p:nvSpPr>
        <p:spPr>
          <a:xfrm>
            <a:off x="5745480"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7C41DE66-F4B4-2C83-87F6-0CC4FF069325}"/>
              </a:ext>
            </a:extLst>
          </p:cNvPr>
          <p:cNvSpPr/>
          <p:nvPr/>
        </p:nvSpPr>
        <p:spPr>
          <a:xfrm>
            <a:off x="824849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5632C8A5-8F76-9645-5CB7-394707D7F47C}"/>
              </a:ext>
            </a:extLst>
          </p:cNvPr>
          <p:cNvSpPr/>
          <p:nvPr/>
        </p:nvSpPr>
        <p:spPr>
          <a:xfrm rot="10800000">
            <a:off x="8248491" y="4084321"/>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D6C2F47B-E762-B274-BC2C-DACF9CC1F5A2}"/>
              </a:ext>
            </a:extLst>
          </p:cNvPr>
          <p:cNvSpPr/>
          <p:nvPr/>
        </p:nvSpPr>
        <p:spPr>
          <a:xfrm rot="10800000">
            <a:off x="5717931" y="4074163"/>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3959724A-AB50-6E9B-4FD9-E687518C7E03}"/>
              </a:ext>
            </a:extLst>
          </p:cNvPr>
          <p:cNvSpPr/>
          <p:nvPr/>
        </p:nvSpPr>
        <p:spPr>
          <a:xfrm rot="10800000">
            <a:off x="3183095" y="4074163"/>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522CF759-AEE3-9863-EDA3-FC9390277115}"/>
              </a:ext>
            </a:extLst>
          </p:cNvPr>
          <p:cNvSpPr/>
          <p:nvPr/>
        </p:nvSpPr>
        <p:spPr>
          <a:xfrm rot="5400000">
            <a:off x="9613900" y="3292746"/>
            <a:ext cx="421639"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Content Placeholder 4">
            <a:extLst>
              <a:ext uri="{FF2B5EF4-FFF2-40B4-BE49-F238E27FC236}">
                <a16:creationId xmlns:a16="http://schemas.microsoft.com/office/drawing/2014/main" id="{A20D5CF4-032B-C5A5-38EE-E4EB404B08C2}"/>
              </a:ext>
            </a:extLst>
          </p:cNvPr>
          <p:cNvSpPr txBox="1">
            <a:spLocks/>
          </p:cNvSpPr>
          <p:nvPr/>
        </p:nvSpPr>
        <p:spPr>
          <a:xfrm>
            <a:off x="855662" y="1586593"/>
            <a:ext cx="10515600" cy="368481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55DBB32B-BD83-FD8C-9B61-6FD246EE2715}"/>
              </a:ext>
            </a:extLst>
          </p:cNvPr>
          <p:cNvSpPr/>
          <p:nvPr/>
        </p:nvSpPr>
        <p:spPr>
          <a:xfrm>
            <a:off x="1501458"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Requesting</a:t>
            </a:r>
            <a:r>
              <a:rPr lang="fr-FR" sz="1200" dirty="0"/>
              <a:t> Falcon 9 launch data</a:t>
            </a:r>
          </a:p>
        </p:txBody>
      </p:sp>
      <p:sp>
        <p:nvSpPr>
          <p:cNvPr id="8" name="Rectangle 7">
            <a:extLst>
              <a:ext uri="{FF2B5EF4-FFF2-40B4-BE49-F238E27FC236}">
                <a16:creationId xmlns:a16="http://schemas.microsoft.com/office/drawing/2014/main" id="{FDCE70E3-DDA7-5C48-95D6-FB2A104D1A83}"/>
              </a:ext>
            </a:extLst>
          </p:cNvPr>
          <p:cNvSpPr/>
          <p:nvPr/>
        </p:nvSpPr>
        <p:spPr>
          <a:xfrm>
            <a:off x="3977004"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BeautifulSoup</a:t>
            </a:r>
            <a:r>
              <a:rPr lang="fr-FR" sz="1200" dirty="0"/>
              <a:t> </a:t>
            </a:r>
            <a:r>
              <a:rPr lang="fr-FR" sz="1200" dirty="0" err="1"/>
              <a:t>object</a:t>
            </a:r>
            <a:r>
              <a:rPr lang="fr-FR" sz="1200" dirty="0"/>
              <a:t> </a:t>
            </a:r>
            <a:r>
              <a:rPr lang="fr-FR" sz="1200" dirty="0" err="1"/>
              <a:t>from</a:t>
            </a:r>
            <a:r>
              <a:rPr lang="fr-FR" sz="1200" dirty="0"/>
              <a:t> HTML </a:t>
            </a:r>
            <a:r>
              <a:rPr lang="fr-FR" sz="1200" dirty="0" err="1"/>
              <a:t>response</a:t>
            </a:r>
            <a:endParaRPr lang="fr-FR" sz="1200" dirty="0"/>
          </a:p>
        </p:txBody>
      </p:sp>
      <p:sp>
        <p:nvSpPr>
          <p:cNvPr id="9" name="Rectangle 8">
            <a:extLst>
              <a:ext uri="{FF2B5EF4-FFF2-40B4-BE49-F238E27FC236}">
                <a16:creationId xmlns:a16="http://schemas.microsoft.com/office/drawing/2014/main" id="{65D23578-22EF-0C1A-DD73-53E150FC4BA0}"/>
              </a:ext>
            </a:extLst>
          </p:cNvPr>
          <p:cNvSpPr/>
          <p:nvPr/>
        </p:nvSpPr>
        <p:spPr>
          <a:xfrm>
            <a:off x="6509702"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Extracting</a:t>
            </a:r>
            <a:r>
              <a:rPr lang="fr-FR" sz="1200" dirty="0"/>
              <a:t> all </a:t>
            </a:r>
            <a:r>
              <a:rPr lang="fr-FR" sz="1200" dirty="0" err="1"/>
              <a:t>columns</a:t>
            </a:r>
            <a:r>
              <a:rPr lang="fr-FR" sz="1200" dirty="0"/>
              <a:t> </a:t>
            </a:r>
            <a:r>
              <a:rPr lang="fr-FR" sz="1200" dirty="0" err="1"/>
              <a:t>names</a:t>
            </a:r>
            <a:r>
              <a:rPr lang="fr-FR" sz="1200" dirty="0"/>
              <a:t> </a:t>
            </a:r>
            <a:r>
              <a:rPr lang="fr-FR" sz="1200" dirty="0" err="1"/>
              <a:t>from</a:t>
            </a:r>
            <a:r>
              <a:rPr lang="fr-FR" sz="1200" dirty="0"/>
              <a:t> HTML table header</a:t>
            </a:r>
          </a:p>
        </p:txBody>
      </p:sp>
      <p:sp>
        <p:nvSpPr>
          <p:cNvPr id="10" name="Rectangle 9">
            <a:extLst>
              <a:ext uri="{FF2B5EF4-FFF2-40B4-BE49-F238E27FC236}">
                <a16:creationId xmlns:a16="http://schemas.microsoft.com/office/drawing/2014/main" id="{346ACA2F-6EF1-A257-3AD2-EBFE272DC097}"/>
              </a:ext>
            </a:extLst>
          </p:cNvPr>
          <p:cNvSpPr/>
          <p:nvPr/>
        </p:nvSpPr>
        <p:spPr>
          <a:xfrm>
            <a:off x="9042400" y="2148839"/>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Collecting</a:t>
            </a:r>
            <a:r>
              <a:rPr lang="fr-FR" sz="1200" dirty="0"/>
              <a:t> the data by </a:t>
            </a:r>
            <a:r>
              <a:rPr lang="fr-FR" sz="1200" dirty="0" err="1"/>
              <a:t>parsing</a:t>
            </a:r>
            <a:r>
              <a:rPr lang="fr-FR" sz="1200" dirty="0"/>
              <a:t> HTML tables</a:t>
            </a:r>
          </a:p>
        </p:txBody>
      </p:sp>
      <p:sp>
        <p:nvSpPr>
          <p:cNvPr id="12" name="Rectangle 11">
            <a:extLst>
              <a:ext uri="{FF2B5EF4-FFF2-40B4-BE49-F238E27FC236}">
                <a16:creationId xmlns:a16="http://schemas.microsoft.com/office/drawing/2014/main" id="{ACFC3472-F84E-6618-7046-FCD1B9653D43}"/>
              </a:ext>
            </a:extLst>
          </p:cNvPr>
          <p:cNvSpPr/>
          <p:nvPr/>
        </p:nvSpPr>
        <p:spPr>
          <a:xfrm>
            <a:off x="9042400"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Constructing</a:t>
            </a:r>
            <a:r>
              <a:rPr lang="fr-FR" sz="1200" dirty="0"/>
              <a:t> data </a:t>
            </a:r>
            <a:r>
              <a:rPr lang="fr-FR" sz="1200" dirty="0" err="1"/>
              <a:t>we</a:t>
            </a:r>
            <a:r>
              <a:rPr lang="fr-FR" sz="1200" dirty="0"/>
              <a:t> have </a:t>
            </a:r>
            <a:r>
              <a:rPr lang="fr-FR" sz="1200" dirty="0" err="1"/>
              <a:t>obtained</a:t>
            </a:r>
            <a:r>
              <a:rPr lang="fr-FR" sz="1200" dirty="0"/>
              <a:t> </a:t>
            </a:r>
            <a:r>
              <a:rPr lang="fr-FR" sz="1200" dirty="0" err="1"/>
              <a:t>into</a:t>
            </a:r>
            <a:r>
              <a:rPr lang="fr-FR" sz="1200" dirty="0"/>
              <a:t> a </a:t>
            </a:r>
            <a:r>
              <a:rPr lang="fr-FR" sz="1200" dirty="0" err="1"/>
              <a:t>dictionary</a:t>
            </a:r>
            <a:endParaRPr lang="fr-FR" sz="1200" dirty="0"/>
          </a:p>
        </p:txBody>
      </p:sp>
      <p:sp>
        <p:nvSpPr>
          <p:cNvPr id="13" name="Rectangle 12">
            <a:extLst>
              <a:ext uri="{FF2B5EF4-FFF2-40B4-BE49-F238E27FC236}">
                <a16:creationId xmlns:a16="http://schemas.microsoft.com/office/drawing/2014/main" id="{3C20B746-AD31-FCEA-DB6C-23CF67122198}"/>
              </a:ext>
            </a:extLst>
          </p:cNvPr>
          <p:cNvSpPr/>
          <p:nvPr/>
        </p:nvSpPr>
        <p:spPr>
          <a:xfrm>
            <a:off x="6509702"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Creating</a:t>
            </a:r>
            <a:r>
              <a:rPr lang="fr-FR" sz="1200" dirty="0"/>
              <a:t> a </a:t>
            </a:r>
            <a:r>
              <a:rPr lang="fr-FR" sz="1200" dirty="0" err="1"/>
              <a:t>dataframe</a:t>
            </a:r>
            <a:r>
              <a:rPr lang="fr-FR" sz="1200" dirty="0"/>
              <a:t> </a:t>
            </a:r>
            <a:r>
              <a:rPr lang="fr-FR" sz="1200" dirty="0" err="1"/>
              <a:t>from</a:t>
            </a:r>
            <a:r>
              <a:rPr lang="fr-FR" sz="1200" dirty="0"/>
              <a:t> the </a:t>
            </a:r>
            <a:r>
              <a:rPr lang="fr-FR" sz="1200" dirty="0" err="1"/>
              <a:t>dictionary</a:t>
            </a:r>
            <a:endParaRPr lang="fr-FR" sz="1200" dirty="0"/>
          </a:p>
        </p:txBody>
      </p:sp>
      <p:sp>
        <p:nvSpPr>
          <p:cNvPr id="15" name="Rectangle 14">
            <a:extLst>
              <a:ext uri="{FF2B5EF4-FFF2-40B4-BE49-F238E27FC236}">
                <a16:creationId xmlns:a16="http://schemas.microsoft.com/office/drawing/2014/main" id="{BAD9EC54-A813-9DFC-27DC-523A609F38B6}"/>
              </a:ext>
            </a:extLst>
          </p:cNvPr>
          <p:cNvSpPr/>
          <p:nvPr/>
        </p:nvSpPr>
        <p:spPr>
          <a:xfrm>
            <a:off x="1501458" y="3764281"/>
            <a:ext cx="1564640" cy="944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Exporting</a:t>
            </a:r>
            <a:r>
              <a:rPr lang="fr-FR" sz="1200" dirty="0"/>
              <a:t> data to csv</a:t>
            </a:r>
          </a:p>
        </p:txBody>
      </p:sp>
      <p:sp>
        <p:nvSpPr>
          <p:cNvPr id="16" name="Flèche : droite 15">
            <a:extLst>
              <a:ext uri="{FF2B5EF4-FFF2-40B4-BE49-F238E27FC236}">
                <a16:creationId xmlns:a16="http://schemas.microsoft.com/office/drawing/2014/main" id="{BF751F90-BCAB-E4F4-5953-248FE2A13C81}"/>
              </a:ext>
            </a:extLst>
          </p:cNvPr>
          <p:cNvSpPr/>
          <p:nvPr/>
        </p:nvSpPr>
        <p:spPr>
          <a:xfrm>
            <a:off x="321167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FD160D85-3E63-E06D-3D35-4B70F2BE884D}"/>
              </a:ext>
            </a:extLst>
          </p:cNvPr>
          <p:cNvSpPr/>
          <p:nvPr/>
        </p:nvSpPr>
        <p:spPr>
          <a:xfrm>
            <a:off x="5745480"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B0695F00-5628-BFE9-0BDF-AEB63BD94C80}"/>
              </a:ext>
            </a:extLst>
          </p:cNvPr>
          <p:cNvSpPr/>
          <p:nvPr/>
        </p:nvSpPr>
        <p:spPr>
          <a:xfrm>
            <a:off x="8248491" y="2468879"/>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1F72FAED-A822-7656-9FD8-927D991C44E9}"/>
              </a:ext>
            </a:extLst>
          </p:cNvPr>
          <p:cNvSpPr/>
          <p:nvPr/>
        </p:nvSpPr>
        <p:spPr>
          <a:xfrm rot="10800000">
            <a:off x="8248491" y="4084321"/>
            <a:ext cx="61976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91C0B07D-D395-9E7C-1861-AC6A2FE319DD}"/>
              </a:ext>
            </a:extLst>
          </p:cNvPr>
          <p:cNvSpPr/>
          <p:nvPr/>
        </p:nvSpPr>
        <p:spPr>
          <a:xfrm rot="10800000">
            <a:off x="3312160" y="4074163"/>
            <a:ext cx="3025531"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F8ED9C5B-A33D-4267-7E1A-A8BEF2D4E3DC}"/>
              </a:ext>
            </a:extLst>
          </p:cNvPr>
          <p:cNvSpPr/>
          <p:nvPr/>
        </p:nvSpPr>
        <p:spPr>
          <a:xfrm rot="5400000">
            <a:off x="9613900" y="3292746"/>
            <a:ext cx="421639"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ext Placeholder 2">
            <a:extLst>
              <a:ext uri="{FF2B5EF4-FFF2-40B4-BE49-F238E27FC236}">
                <a16:creationId xmlns:a16="http://schemas.microsoft.com/office/drawing/2014/main" id="{10043431-5B30-D063-9B99-58D7E94A4EF8}"/>
              </a:ext>
            </a:extLst>
          </p:cNvPr>
          <p:cNvSpPr txBox="1">
            <a:spLocks/>
          </p:cNvSpPr>
          <p:nvPr/>
        </p:nvSpPr>
        <p:spPr>
          <a:xfrm>
            <a:off x="820738" y="5477101"/>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linkClick r:id="rId3" action="ppaction://hlinkfile"/>
              </a:rPr>
              <a:t>Github</a:t>
            </a:r>
            <a:r>
              <a:rPr lang="en-US" dirty="0">
                <a:hlinkClick r:id="rId3" action="ppaction://hlinkfile"/>
              </a:rPr>
              <a:t> Link</a:t>
            </a: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193</TotalTime>
  <Words>2519</Words>
  <Application>Microsoft Office PowerPoint</Application>
  <PresentationFormat>Grand écran</PresentationFormat>
  <Paragraphs>336</Paragraphs>
  <Slides>47</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47</vt:i4>
      </vt:variant>
    </vt:vector>
  </HeadingPairs>
  <TitlesOfParts>
    <vt:vector size="52" baseType="lpstr">
      <vt:lpstr>Abadi</vt:lpstr>
      <vt:lpstr>Arial</vt:lpstr>
      <vt:lpstr>Calibri</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Florian Fritz</cp:lastModifiedBy>
  <cp:revision>217</cp:revision>
  <dcterms:created xsi:type="dcterms:W3CDTF">2021-04-29T18:58:34Z</dcterms:created>
  <dcterms:modified xsi:type="dcterms:W3CDTF">2026-02-15T14:08:15Z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